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6" Type="http://schemas.openxmlformats.org/officeDocument/2006/relationships/slideLayout" Target="../slideLayouts/slideLayout1.xml"/><Relationship Id="rId7"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8" Type="http://schemas.openxmlformats.org/officeDocument/2006/relationships/slideLayout" Target="../slideLayouts/slideLayout1.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pic>
        <p:nvPicPr>
          <p:cNvPr id="5" name="Image 2" descr="preencoded.png">    </p:cNvPr>
          <p:cNvPicPr>
            <a:picLocks noChangeAspect="1"/>
          </p:cNvPicPr>
          <p:nvPr/>
        </p:nvPicPr>
        <p:blipFill>
          <a:blip r:embed="rId3"/>
          <a:stretch>
            <a:fillRect/>
          </a:stretch>
        </p:blipFill>
        <p:spPr>
          <a:xfrm>
            <a:off x="864037" y="1519357"/>
            <a:ext cx="1206937" cy="1206937"/>
          </a:xfrm>
          <a:prstGeom prst="rect">
            <a:avLst/>
          </a:prstGeom>
        </p:spPr>
      </p:pic>
      <p:sp>
        <p:nvSpPr>
          <p:cNvPr id="6" name="Text 1"/>
          <p:cNvSpPr/>
          <p:nvPr/>
        </p:nvSpPr>
        <p:spPr>
          <a:xfrm>
            <a:off x="864037" y="3096578"/>
            <a:ext cx="9244727" cy="1892618"/>
          </a:xfrm>
          <a:prstGeom prst="rect">
            <a:avLst/>
          </a:prstGeom>
          <a:noFill/>
          <a:ln/>
        </p:spPr>
        <p:txBody>
          <a:bodyPr wrap="square" rtlCol="0" anchor="t"/>
          <a:lstStyle/>
          <a:p>
            <a:pPr indent="0" marL="0">
              <a:lnSpc>
                <a:spcPts val="7452"/>
              </a:lnSpc>
              <a:buNone/>
            </a:pPr>
            <a:r>
              <a:rPr lang="en-US" sz="5962" dirty="0">
                <a:solidFill>
                  <a:srgbClr val="C6BFEE"/>
                </a:solidFill>
                <a:latin typeface="Prompt" pitchFamily="34" charset="0"/>
                <a:ea typeface="Prompt" pitchFamily="34" charset="-122"/>
                <a:cs typeface="Prompt" pitchFamily="34" charset="-120"/>
              </a:rPr>
              <a:t>Comment Generator Tool</a:t>
            </a:r>
            <a:endParaRPr lang="en-US" sz="5962" dirty="0"/>
          </a:p>
        </p:txBody>
      </p:sp>
      <p:sp>
        <p:nvSpPr>
          <p:cNvPr id="7" name="Text 2"/>
          <p:cNvSpPr/>
          <p:nvPr/>
        </p:nvSpPr>
        <p:spPr>
          <a:xfrm>
            <a:off x="864037" y="5359479"/>
            <a:ext cx="5253752" cy="548521"/>
          </a:xfrm>
          <a:prstGeom prst="rect">
            <a:avLst/>
          </a:prstGeom>
          <a:noFill/>
          <a:ln/>
        </p:spPr>
        <p:txBody>
          <a:bodyPr wrap="none" rtlCol="0" anchor="t"/>
          <a:lstStyle/>
          <a:p>
            <a:pPr indent="0" marL="0">
              <a:lnSpc>
                <a:spcPts val="4320"/>
              </a:lnSpc>
              <a:buNone/>
            </a:pPr>
            <a:r>
              <a:rPr lang="en-US" sz="3456" dirty="0">
                <a:solidFill>
                  <a:srgbClr val="C6BFEE"/>
                </a:solidFill>
                <a:latin typeface="Prompt" pitchFamily="34" charset="0"/>
                <a:ea typeface="Prompt" pitchFamily="34" charset="-122"/>
                <a:cs typeface="Prompt" pitchFamily="34" charset="-120"/>
              </a:rPr>
              <a:t>A Professional Overview</a:t>
            </a:r>
            <a:endParaRPr lang="en-US" sz="3456" dirty="0"/>
          </a:p>
        </p:txBody>
      </p:sp>
      <p:sp>
        <p:nvSpPr>
          <p:cNvPr id="8" name="Shape 3"/>
          <p:cNvSpPr/>
          <p:nvPr/>
        </p:nvSpPr>
        <p:spPr>
          <a:xfrm>
            <a:off x="864037" y="6296739"/>
            <a:ext cx="394930" cy="394930"/>
          </a:xfrm>
          <a:prstGeom prst="roundRect">
            <a:avLst>
              <a:gd name="adj" fmla="val 23151155"/>
            </a:avLst>
          </a:prstGeom>
          <a:noFill/>
          <a:ln w="7620">
            <a:solidFill>
              <a:srgbClr val="FFFFFF"/>
            </a:solidFill>
            <a:prstDash val="solid"/>
          </a:ln>
        </p:spPr>
      </p:sp>
      <p:pic>
        <p:nvPicPr>
          <p:cNvPr id="9" name="Image 3" descr="preencoded.png">    </p:cNvPr>
          <p:cNvPicPr>
            <a:picLocks noChangeAspect="1"/>
          </p:cNvPicPr>
          <p:nvPr/>
        </p:nvPicPr>
        <p:blipFill>
          <a:blip r:embed="rId4"/>
          <a:stretch>
            <a:fillRect/>
          </a:stretch>
        </p:blipFill>
        <p:spPr>
          <a:xfrm>
            <a:off x="871657" y="6304359"/>
            <a:ext cx="379690" cy="379690"/>
          </a:xfrm>
          <a:prstGeom prst="rect">
            <a:avLst/>
          </a:prstGeom>
        </p:spPr>
      </p:pic>
      <p:sp>
        <p:nvSpPr>
          <p:cNvPr id="10" name="Text 4"/>
          <p:cNvSpPr/>
          <p:nvPr/>
        </p:nvSpPr>
        <p:spPr>
          <a:xfrm>
            <a:off x="1382316" y="6278285"/>
            <a:ext cx="2247662" cy="431959"/>
          </a:xfrm>
          <a:prstGeom prst="rect">
            <a:avLst/>
          </a:prstGeom>
          <a:noFill/>
          <a:ln/>
        </p:spPr>
        <p:txBody>
          <a:bodyPr wrap="none" rtlCol="0" anchor="t"/>
          <a:lstStyle/>
          <a:p>
            <a:pPr algn="l" indent="0" marL="0">
              <a:lnSpc>
                <a:spcPts val="3402"/>
              </a:lnSpc>
              <a:buNone/>
            </a:pPr>
            <a:r>
              <a:rPr lang="en-US" sz="2430" b="1" dirty="0">
                <a:solidFill>
                  <a:srgbClr val="DAD8E9"/>
                </a:solidFill>
                <a:latin typeface="Mukta" pitchFamily="34" charset="0"/>
                <a:ea typeface="Mukta" pitchFamily="34" charset="-122"/>
                <a:cs typeface="Mukta" pitchFamily="34" charset="-120"/>
              </a:rPr>
              <a:t>by Ahmad Fahad</a:t>
            </a:r>
            <a:endParaRPr lang="en-US" sz="2430" dirty="0"/>
          </a:p>
        </p:txBody>
      </p:sp>
      <p:pic>
        <p:nvPicPr>
          <p:cNvPr id="11"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2205990" y="579120"/>
            <a:ext cx="4676537" cy="584597"/>
          </a:xfrm>
          <a:prstGeom prst="rect">
            <a:avLst/>
          </a:prstGeom>
          <a:noFill/>
          <a:ln/>
        </p:spPr>
        <p:txBody>
          <a:bodyPr wrap="none" rtlCol="0" anchor="t"/>
          <a:lstStyle/>
          <a:p>
            <a:pPr indent="0" marL="0">
              <a:lnSpc>
                <a:spcPts val="4603"/>
              </a:lnSpc>
              <a:buNone/>
            </a:pPr>
            <a:r>
              <a:rPr lang="en-US" sz="3682" dirty="0">
                <a:solidFill>
                  <a:srgbClr val="C6BFEE"/>
                </a:solidFill>
                <a:latin typeface="Prompt" pitchFamily="34" charset="0"/>
                <a:ea typeface="Prompt" pitchFamily="34" charset="-122"/>
                <a:cs typeface="Prompt" pitchFamily="34" charset="-120"/>
              </a:rPr>
              <a:t>Results</a:t>
            </a:r>
            <a:endParaRPr lang="en-US" sz="3682" dirty="0"/>
          </a:p>
        </p:txBody>
      </p:sp>
      <p:pic>
        <p:nvPicPr>
          <p:cNvPr id="5" name="Image 1" descr="preencoded.png">    </p:cNvPr>
          <p:cNvPicPr>
            <a:picLocks noChangeAspect="1"/>
          </p:cNvPicPr>
          <p:nvPr/>
        </p:nvPicPr>
        <p:blipFill>
          <a:blip r:embed="rId2"/>
          <a:stretch>
            <a:fillRect/>
          </a:stretch>
        </p:blipFill>
        <p:spPr>
          <a:xfrm>
            <a:off x="2205990" y="1584603"/>
            <a:ext cx="9983152" cy="3998476"/>
          </a:xfrm>
          <a:prstGeom prst="rect">
            <a:avLst/>
          </a:prstGeom>
        </p:spPr>
      </p:pic>
      <p:sp>
        <p:nvSpPr>
          <p:cNvPr id="6" name="Text 2"/>
          <p:cNvSpPr/>
          <p:nvPr/>
        </p:nvSpPr>
        <p:spPr>
          <a:xfrm>
            <a:off x="2542699" y="5819775"/>
            <a:ext cx="9881711" cy="673418"/>
          </a:xfrm>
          <a:prstGeom prst="rect">
            <a:avLst/>
          </a:prstGeom>
          <a:noFill/>
          <a:ln/>
        </p:spPr>
        <p:txBody>
          <a:bodyPr wrap="square" rtlCol="0" anchor="t"/>
          <a:lstStyle/>
          <a:p>
            <a:pPr algn="l" marL="342900" indent="-342900">
              <a:lnSpc>
                <a:spcPts val="2651"/>
              </a:lnSpc>
              <a:buSzPct val="100000"/>
              <a:buFont typeface="+mj-lt"/>
              <a:buAutoNum type="arabicPeriod" startAt="1"/>
            </a:pPr>
            <a:r>
              <a:rPr lang="en-US" sz="1657" dirty="0">
                <a:solidFill>
                  <a:srgbClr val="DAD8E9"/>
                </a:solidFill>
                <a:latin typeface="Mukta" pitchFamily="34" charset="0"/>
                <a:ea typeface="Mukta" pitchFamily="34" charset="-122"/>
                <a:cs typeface="Mukta" pitchFamily="34" charset="-120"/>
              </a:rPr>
              <a:t>Analyze the performance and effectiveness of the generated comments with the real-time feedback and analytics provided by the tool.</a:t>
            </a:r>
            <a:endParaRPr lang="en-US" sz="1657" dirty="0"/>
          </a:p>
        </p:txBody>
      </p:sp>
      <p:sp>
        <p:nvSpPr>
          <p:cNvPr id="7" name="Text 3"/>
          <p:cNvSpPr/>
          <p:nvPr/>
        </p:nvSpPr>
        <p:spPr>
          <a:xfrm>
            <a:off x="2542699" y="6566773"/>
            <a:ext cx="9881711" cy="336709"/>
          </a:xfrm>
          <a:prstGeom prst="rect">
            <a:avLst/>
          </a:prstGeom>
          <a:noFill/>
          <a:ln/>
        </p:spPr>
        <p:txBody>
          <a:bodyPr wrap="none" rtlCol="0" anchor="t"/>
          <a:lstStyle/>
          <a:p>
            <a:pPr algn="l" marL="342900" indent="-342900">
              <a:lnSpc>
                <a:spcPts val="2651"/>
              </a:lnSpc>
              <a:buSzPct val="100000"/>
              <a:buFont typeface="+mj-lt"/>
              <a:buAutoNum type="arabicPeriod" startAt="2"/>
            </a:pPr>
            <a:r>
              <a:rPr lang="en-US" sz="1657" b="1" dirty="0">
                <a:solidFill>
                  <a:srgbClr val="DAD8E9"/>
                </a:solidFill>
                <a:latin typeface="Mukta" pitchFamily="34" charset="0"/>
                <a:ea typeface="Mukta" pitchFamily="34" charset="-122"/>
                <a:cs typeface="Mukta" pitchFamily="34" charset="-120"/>
              </a:rPr>
              <a:t>Customize</a:t>
            </a:r>
            <a:pPr algn="l" indent="0" marL="0">
              <a:lnSpc>
                <a:spcPts val="2651"/>
              </a:lnSpc>
              <a:buNone/>
            </a:pPr>
            <a:r>
              <a:rPr lang="en-US" sz="1657" dirty="0">
                <a:solidFill>
                  <a:srgbClr val="DAD8E9"/>
                </a:solidFill>
                <a:latin typeface="Mukta" pitchFamily="34" charset="0"/>
                <a:ea typeface="Mukta" pitchFamily="34" charset="-122"/>
                <a:cs typeface="Mukta" pitchFamily="34" charset="-120"/>
              </a:rPr>
              <a:t> the tone and style of the comments to </a:t>
            </a:r>
            <a:pPr algn="l" indent="0" marL="0">
              <a:lnSpc>
                <a:spcPts val="2651"/>
              </a:lnSpc>
              <a:buNone/>
            </a:pPr>
            <a:r>
              <a:rPr lang="en-US" sz="1657" u="sng" dirty="0">
                <a:solidFill>
                  <a:srgbClr val="DAD8E9"/>
                </a:solidFill>
                <a:latin typeface="Mukta" pitchFamily="34" charset="0"/>
                <a:ea typeface="Mukta" pitchFamily="34" charset="-122"/>
                <a:cs typeface="Mukta" pitchFamily="34" charset="-120"/>
              </a:rPr>
              <a:t>align with the brand's voice</a:t>
            </a:r>
            <a:pPr algn="l" indent="0" marL="0">
              <a:lnSpc>
                <a:spcPts val="2651"/>
              </a:lnSpc>
              <a:buNone/>
            </a:pPr>
            <a:r>
              <a:rPr lang="en-US" sz="1657" dirty="0">
                <a:solidFill>
                  <a:srgbClr val="DAD8E9"/>
                </a:solidFill>
                <a:latin typeface="Mukta" pitchFamily="34" charset="0"/>
                <a:ea typeface="Mukta" pitchFamily="34" charset="-122"/>
                <a:cs typeface="Mukta" pitchFamily="34" charset="-120"/>
              </a:rPr>
              <a:t> and </a:t>
            </a:r>
            <a:pPr algn="l" indent="0" marL="0">
              <a:lnSpc>
                <a:spcPts val="2651"/>
              </a:lnSpc>
              <a:buNone/>
            </a:pPr>
            <a:r>
              <a:rPr lang="en-US" sz="1657" b="1" dirty="0">
                <a:solidFill>
                  <a:srgbClr val="DAD8E9"/>
                </a:solidFill>
                <a:latin typeface="Mukta" pitchFamily="34" charset="0"/>
                <a:ea typeface="Mukta" pitchFamily="34" charset="-122"/>
                <a:cs typeface="Mukta" pitchFamily="34" charset="-120"/>
              </a:rPr>
              <a:t>target audience</a:t>
            </a:r>
            <a:pPr algn="l" indent="0" marL="0">
              <a:lnSpc>
                <a:spcPts val="2651"/>
              </a:lnSpc>
              <a:buNone/>
            </a:pPr>
            <a:r>
              <a:rPr lang="en-US" sz="1657" dirty="0">
                <a:solidFill>
                  <a:srgbClr val="DAD8E9"/>
                </a:solidFill>
                <a:latin typeface="Mukta" pitchFamily="34" charset="0"/>
                <a:ea typeface="Mukta" pitchFamily="34" charset="-122"/>
                <a:cs typeface="Mukta" pitchFamily="34" charset="-120"/>
              </a:rPr>
              <a:t>.</a:t>
            </a:r>
            <a:endParaRPr lang="en-US" sz="1657" dirty="0"/>
          </a:p>
        </p:txBody>
      </p:sp>
      <p:sp>
        <p:nvSpPr>
          <p:cNvPr id="8" name="Text 4"/>
          <p:cNvSpPr/>
          <p:nvPr/>
        </p:nvSpPr>
        <p:spPr>
          <a:xfrm>
            <a:off x="2542699" y="6977063"/>
            <a:ext cx="9881711" cy="673418"/>
          </a:xfrm>
          <a:prstGeom prst="rect">
            <a:avLst/>
          </a:prstGeom>
          <a:noFill/>
          <a:ln/>
        </p:spPr>
        <p:txBody>
          <a:bodyPr wrap="square" rtlCol="0" anchor="t"/>
          <a:lstStyle/>
          <a:p>
            <a:pPr algn="l" marL="342900" indent="-342900">
              <a:lnSpc>
                <a:spcPts val="2651"/>
              </a:lnSpc>
              <a:buSzPct val="100000"/>
              <a:buFont typeface="+mj-lt"/>
              <a:buAutoNum type="arabicPeriod" startAt="3"/>
            </a:pPr>
            <a:r>
              <a:rPr lang="en-US" sz="1657" dirty="0">
                <a:solidFill>
                  <a:srgbClr val="DAD8E9"/>
                </a:solidFill>
                <a:latin typeface="Mukta" pitchFamily="34" charset="0"/>
                <a:ea typeface="Mukta" pitchFamily="34" charset="-122"/>
                <a:cs typeface="Mukta" pitchFamily="34" charset="-120"/>
              </a:rPr>
              <a:t>Select the appropriate social media platform for comment generation based on the client's needs and marketing strategy.</a:t>
            </a:r>
            <a:endParaRPr lang="en-US" sz="1657"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437" y="2204085"/>
            <a:ext cx="5486400" cy="685800"/>
          </a:xfrm>
          <a:prstGeom prst="rect">
            <a:avLst/>
          </a:prstGeom>
          <a:noFill/>
          <a:ln/>
        </p:spPr>
        <p:txBody>
          <a:bodyPr wrap="none" rtlCol="0" anchor="t"/>
          <a:lstStyle/>
          <a:p>
            <a:pPr indent="0" marL="0">
              <a:lnSpc>
                <a:spcPts val="5400"/>
              </a:lnSpc>
              <a:buNone/>
            </a:pPr>
            <a:r>
              <a:rPr lang="en-US" sz="4320" dirty="0">
                <a:solidFill>
                  <a:srgbClr val="C6BFEE"/>
                </a:solidFill>
                <a:latin typeface="Prompt" pitchFamily="34" charset="0"/>
                <a:ea typeface="Prompt" pitchFamily="34" charset="-122"/>
                <a:cs typeface="Prompt" pitchFamily="34" charset="-120"/>
              </a:rPr>
              <a:t>Use Cases</a:t>
            </a:r>
            <a:endParaRPr lang="en-US" sz="4320" dirty="0"/>
          </a:p>
        </p:txBody>
      </p:sp>
      <p:sp>
        <p:nvSpPr>
          <p:cNvPr id="6" name="Text 2"/>
          <p:cNvSpPr/>
          <p:nvPr/>
        </p:nvSpPr>
        <p:spPr>
          <a:xfrm>
            <a:off x="6350437" y="3260169"/>
            <a:ext cx="7415927" cy="2765346"/>
          </a:xfrm>
          <a:prstGeom prst="rect">
            <a:avLst/>
          </a:prstGeom>
          <a:noFill/>
          <a:ln/>
        </p:spPr>
        <p:txBody>
          <a:bodyPr wrap="square" rtlCol="0" anchor="t"/>
          <a:lstStyle/>
          <a:p>
            <a:pPr indent="0" marL="0">
              <a:lnSpc>
                <a:spcPts val="3110"/>
              </a:lnSpc>
              <a:buNone/>
            </a:pPr>
            <a:r>
              <a:rPr lang="en-US" sz="1944" dirty="0">
                <a:solidFill>
                  <a:srgbClr val="DAD8E9"/>
                </a:solidFill>
                <a:latin typeface="Mukta" pitchFamily="34" charset="0"/>
                <a:ea typeface="Mukta" pitchFamily="34" charset="-122"/>
                <a:cs typeface="Mukta" pitchFamily="34" charset="-120"/>
              </a:rPr>
              <a:t>The Random Comment Generator Tool offers versatile applications for social media marketing and engagement. It can generate comments to effectively launch new products, respond to customer inquiries, and build relationships with influencers and brand ambassadors. The tool's ability to produce unique, contextual comments also makes it valuable for running social media contests and giveaways, boosting user participation and interaction.</a:t>
            </a:r>
            <a:endParaRPr lang="en-US" sz="194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172081" y="1165622"/>
            <a:ext cx="4564975" cy="544235"/>
          </a:xfrm>
          <a:prstGeom prst="rect">
            <a:avLst/>
          </a:prstGeom>
          <a:noFill/>
          <a:ln/>
        </p:spPr>
        <p:txBody>
          <a:bodyPr wrap="none" rtlCol="0" anchor="t"/>
          <a:lstStyle/>
          <a:p>
            <a:pPr indent="0" marL="0">
              <a:lnSpc>
                <a:spcPts val="4285"/>
              </a:lnSpc>
              <a:buNone/>
            </a:pPr>
            <a:r>
              <a:rPr lang="en-US" sz="3428" dirty="0">
                <a:solidFill>
                  <a:srgbClr val="C6BFEE"/>
                </a:solidFill>
                <a:latin typeface="Prompt" pitchFamily="34" charset="0"/>
                <a:ea typeface="Prompt" pitchFamily="34" charset="-122"/>
                <a:cs typeface="Prompt" pitchFamily="34" charset="-120"/>
              </a:rPr>
              <a:t>Future Enhancements</a:t>
            </a:r>
            <a:endParaRPr lang="en-US" sz="3428" dirty="0"/>
          </a:p>
        </p:txBody>
      </p:sp>
      <p:sp>
        <p:nvSpPr>
          <p:cNvPr id="6" name="Text 2"/>
          <p:cNvSpPr/>
          <p:nvPr/>
        </p:nvSpPr>
        <p:spPr>
          <a:xfrm>
            <a:off x="6172081" y="2003703"/>
            <a:ext cx="7772638" cy="1880235"/>
          </a:xfrm>
          <a:prstGeom prst="rect">
            <a:avLst/>
          </a:prstGeom>
          <a:noFill/>
          <a:ln/>
        </p:spPr>
        <p:txBody>
          <a:bodyPr wrap="square" rtlCol="0" anchor="t"/>
          <a:lstStyle/>
          <a:p>
            <a:pPr indent="0" marL="0">
              <a:lnSpc>
                <a:spcPts val="2468"/>
              </a:lnSpc>
              <a:buNone/>
            </a:pPr>
            <a:r>
              <a:rPr lang="en-US" sz="1543" dirty="0">
                <a:solidFill>
                  <a:srgbClr val="DAD8E9"/>
                </a:solidFill>
                <a:latin typeface="Mukta" pitchFamily="34" charset="0"/>
                <a:ea typeface="Mukta" pitchFamily="34" charset="-122"/>
                <a:cs typeface="Mukta" pitchFamily="34" charset="-120"/>
              </a:rPr>
              <a:t>As the Random Comment Generator Tool continues to evolve, several potential enhancements and features could further improve its functionality and capabilities. These may include integrating sentiment analysis to ensure the generated comments align with the desired emotional tone, adding multilingual support to reach a global audience, and incorporating machine learning-based content generation to create even more unique and engaging comments.</a:t>
            </a:r>
            <a:endParaRPr lang="en-US" sz="1543" dirty="0"/>
          </a:p>
        </p:txBody>
      </p:sp>
      <p:sp>
        <p:nvSpPr>
          <p:cNvPr id="7" name="Shape 3"/>
          <p:cNvSpPr/>
          <p:nvPr/>
        </p:nvSpPr>
        <p:spPr>
          <a:xfrm>
            <a:off x="6172081" y="4104323"/>
            <a:ext cx="7772638" cy="2959656"/>
          </a:xfrm>
          <a:prstGeom prst="roundRect">
            <a:avLst>
              <a:gd name="adj" fmla="val 2780"/>
            </a:avLst>
          </a:prstGeom>
          <a:noFill/>
          <a:ln w="7620">
            <a:solidFill>
              <a:srgbClr val="FFFFFF">
                <a:alpha val="24000"/>
              </a:srgbClr>
            </a:solidFill>
            <a:prstDash val="solid"/>
          </a:ln>
        </p:spPr>
      </p:sp>
      <p:sp>
        <p:nvSpPr>
          <p:cNvPr id="8" name="Shape 4"/>
          <p:cNvSpPr/>
          <p:nvPr/>
        </p:nvSpPr>
        <p:spPr>
          <a:xfrm>
            <a:off x="6179701" y="4111943"/>
            <a:ext cx="7757398" cy="1190387"/>
          </a:xfrm>
          <a:prstGeom prst="rect">
            <a:avLst/>
          </a:prstGeom>
          <a:solidFill>
            <a:srgbClr val="FFFFFF">
              <a:alpha val="4000"/>
            </a:srgbClr>
          </a:solidFill>
          <a:ln/>
        </p:spPr>
      </p:sp>
      <p:sp>
        <p:nvSpPr>
          <p:cNvPr id="9" name="Text 5"/>
          <p:cNvSpPr/>
          <p:nvPr/>
        </p:nvSpPr>
        <p:spPr>
          <a:xfrm>
            <a:off x="6375559" y="4237077"/>
            <a:ext cx="3483173" cy="313373"/>
          </a:xfrm>
          <a:prstGeom prst="rect">
            <a:avLst/>
          </a:prstGeom>
          <a:noFill/>
          <a:ln/>
        </p:spPr>
        <p:txBody>
          <a:bodyPr wrap="none" rtlCol="0" anchor="t"/>
          <a:lstStyle/>
          <a:p>
            <a:pPr indent="0" marL="0">
              <a:lnSpc>
                <a:spcPts val="2468"/>
              </a:lnSpc>
              <a:buNone/>
            </a:pPr>
            <a:r>
              <a:rPr lang="en-US" sz="1543" dirty="0">
                <a:solidFill>
                  <a:srgbClr val="DAD8E9"/>
                </a:solidFill>
                <a:latin typeface="Mukta" pitchFamily="34" charset="0"/>
                <a:ea typeface="Mukta" pitchFamily="34" charset="-122"/>
                <a:cs typeface="Mukta" pitchFamily="34" charset="-120"/>
              </a:rPr>
              <a:t>Sentiment Analysis</a:t>
            </a:r>
            <a:endParaRPr lang="en-US" sz="1543" dirty="0"/>
          </a:p>
        </p:txBody>
      </p:sp>
      <p:sp>
        <p:nvSpPr>
          <p:cNvPr id="10" name="Text 6"/>
          <p:cNvSpPr/>
          <p:nvPr/>
        </p:nvSpPr>
        <p:spPr>
          <a:xfrm>
            <a:off x="10258068" y="4237077"/>
            <a:ext cx="3483173" cy="940118"/>
          </a:xfrm>
          <a:prstGeom prst="rect">
            <a:avLst/>
          </a:prstGeom>
          <a:noFill/>
          <a:ln/>
        </p:spPr>
        <p:txBody>
          <a:bodyPr wrap="square" rtlCol="0" anchor="t"/>
          <a:lstStyle/>
          <a:p>
            <a:pPr indent="0" marL="0">
              <a:lnSpc>
                <a:spcPts val="2468"/>
              </a:lnSpc>
              <a:buNone/>
            </a:pPr>
            <a:r>
              <a:rPr lang="en-US" sz="1543" dirty="0">
                <a:solidFill>
                  <a:srgbClr val="DAD8E9"/>
                </a:solidFill>
                <a:latin typeface="Mukta" pitchFamily="34" charset="0"/>
                <a:ea typeface="Mukta" pitchFamily="34" charset="-122"/>
                <a:cs typeface="Mukta" pitchFamily="34" charset="-120"/>
              </a:rPr>
              <a:t>Analyze the sentiment of generated comments to maintain the desired emotional tone.</a:t>
            </a:r>
            <a:endParaRPr lang="en-US" sz="1543" dirty="0"/>
          </a:p>
        </p:txBody>
      </p:sp>
      <p:sp>
        <p:nvSpPr>
          <p:cNvPr id="11" name="Shape 7"/>
          <p:cNvSpPr/>
          <p:nvPr/>
        </p:nvSpPr>
        <p:spPr>
          <a:xfrm>
            <a:off x="6179701" y="5302329"/>
            <a:ext cx="7757398" cy="877014"/>
          </a:xfrm>
          <a:prstGeom prst="rect">
            <a:avLst/>
          </a:prstGeom>
          <a:solidFill>
            <a:srgbClr val="000000">
              <a:alpha val="4000"/>
            </a:srgbClr>
          </a:solidFill>
          <a:ln/>
        </p:spPr>
      </p:sp>
      <p:sp>
        <p:nvSpPr>
          <p:cNvPr id="12" name="Text 8"/>
          <p:cNvSpPr/>
          <p:nvPr/>
        </p:nvSpPr>
        <p:spPr>
          <a:xfrm>
            <a:off x="6375559" y="5427464"/>
            <a:ext cx="3483173" cy="313373"/>
          </a:xfrm>
          <a:prstGeom prst="rect">
            <a:avLst/>
          </a:prstGeom>
          <a:noFill/>
          <a:ln/>
        </p:spPr>
        <p:txBody>
          <a:bodyPr wrap="none" rtlCol="0" anchor="t"/>
          <a:lstStyle/>
          <a:p>
            <a:pPr indent="0" marL="0">
              <a:lnSpc>
                <a:spcPts val="2468"/>
              </a:lnSpc>
              <a:buNone/>
            </a:pPr>
            <a:r>
              <a:rPr lang="en-US" sz="1543" dirty="0">
                <a:solidFill>
                  <a:srgbClr val="DAD8E9"/>
                </a:solidFill>
                <a:latin typeface="Mukta" pitchFamily="34" charset="0"/>
                <a:ea typeface="Mukta" pitchFamily="34" charset="-122"/>
                <a:cs typeface="Mukta" pitchFamily="34" charset="-120"/>
              </a:rPr>
              <a:t>Multilingual Support</a:t>
            </a:r>
            <a:endParaRPr lang="en-US" sz="1543" dirty="0"/>
          </a:p>
        </p:txBody>
      </p:sp>
      <p:sp>
        <p:nvSpPr>
          <p:cNvPr id="13" name="Text 9"/>
          <p:cNvSpPr/>
          <p:nvPr/>
        </p:nvSpPr>
        <p:spPr>
          <a:xfrm>
            <a:off x="10258068" y="5427464"/>
            <a:ext cx="3483173" cy="626745"/>
          </a:xfrm>
          <a:prstGeom prst="rect">
            <a:avLst/>
          </a:prstGeom>
          <a:noFill/>
          <a:ln/>
        </p:spPr>
        <p:txBody>
          <a:bodyPr wrap="square" rtlCol="0" anchor="t"/>
          <a:lstStyle/>
          <a:p>
            <a:pPr indent="0" marL="0">
              <a:lnSpc>
                <a:spcPts val="2468"/>
              </a:lnSpc>
              <a:buNone/>
            </a:pPr>
            <a:r>
              <a:rPr lang="en-US" sz="1543" dirty="0">
                <a:solidFill>
                  <a:srgbClr val="DAD8E9"/>
                </a:solidFill>
                <a:latin typeface="Mukta" pitchFamily="34" charset="0"/>
                <a:ea typeface="Mukta" pitchFamily="34" charset="-122"/>
                <a:cs typeface="Mukta" pitchFamily="34" charset="-120"/>
              </a:rPr>
              <a:t>Translate comments into multiple languages to reach a global audience.</a:t>
            </a:r>
            <a:endParaRPr lang="en-US" sz="1543" dirty="0"/>
          </a:p>
        </p:txBody>
      </p:sp>
      <p:sp>
        <p:nvSpPr>
          <p:cNvPr id="14" name="Shape 10"/>
          <p:cNvSpPr/>
          <p:nvPr/>
        </p:nvSpPr>
        <p:spPr>
          <a:xfrm>
            <a:off x="6179701" y="6179344"/>
            <a:ext cx="7757398" cy="877014"/>
          </a:xfrm>
          <a:prstGeom prst="rect">
            <a:avLst/>
          </a:prstGeom>
          <a:solidFill>
            <a:srgbClr val="FFFFFF">
              <a:alpha val="4000"/>
            </a:srgbClr>
          </a:solidFill>
          <a:ln/>
        </p:spPr>
      </p:sp>
      <p:sp>
        <p:nvSpPr>
          <p:cNvPr id="15" name="Text 11"/>
          <p:cNvSpPr/>
          <p:nvPr/>
        </p:nvSpPr>
        <p:spPr>
          <a:xfrm>
            <a:off x="6375559" y="6304478"/>
            <a:ext cx="3483173" cy="313373"/>
          </a:xfrm>
          <a:prstGeom prst="rect">
            <a:avLst/>
          </a:prstGeom>
          <a:noFill/>
          <a:ln/>
        </p:spPr>
        <p:txBody>
          <a:bodyPr wrap="none" rtlCol="0" anchor="t"/>
          <a:lstStyle/>
          <a:p>
            <a:pPr indent="0" marL="0">
              <a:lnSpc>
                <a:spcPts val="2468"/>
              </a:lnSpc>
              <a:buNone/>
            </a:pPr>
            <a:r>
              <a:rPr lang="en-US" sz="1543" dirty="0">
                <a:solidFill>
                  <a:srgbClr val="DAD8E9"/>
                </a:solidFill>
                <a:latin typeface="Mukta" pitchFamily="34" charset="0"/>
                <a:ea typeface="Mukta" pitchFamily="34" charset="-122"/>
                <a:cs typeface="Mukta" pitchFamily="34" charset="-120"/>
              </a:rPr>
              <a:t>AI-powered Content Generation</a:t>
            </a:r>
            <a:endParaRPr lang="en-US" sz="1543" dirty="0"/>
          </a:p>
        </p:txBody>
      </p:sp>
      <p:sp>
        <p:nvSpPr>
          <p:cNvPr id="16" name="Text 12"/>
          <p:cNvSpPr/>
          <p:nvPr/>
        </p:nvSpPr>
        <p:spPr>
          <a:xfrm>
            <a:off x="10258068" y="6304478"/>
            <a:ext cx="3483173" cy="626745"/>
          </a:xfrm>
          <a:prstGeom prst="rect">
            <a:avLst/>
          </a:prstGeom>
          <a:noFill/>
          <a:ln/>
        </p:spPr>
        <p:txBody>
          <a:bodyPr wrap="square" rtlCol="0" anchor="t"/>
          <a:lstStyle/>
          <a:p>
            <a:pPr indent="0" marL="0">
              <a:lnSpc>
                <a:spcPts val="2468"/>
              </a:lnSpc>
              <a:buNone/>
            </a:pPr>
            <a:r>
              <a:rPr lang="en-US" sz="1543" dirty="0">
                <a:solidFill>
                  <a:srgbClr val="DAD8E9"/>
                </a:solidFill>
                <a:latin typeface="Mukta" pitchFamily="34" charset="0"/>
                <a:ea typeface="Mukta" pitchFamily="34" charset="-122"/>
                <a:cs typeface="Mukta" pitchFamily="34" charset="-120"/>
              </a:rPr>
              <a:t>Use machine learning to create even more unique and engaging comments.</a:t>
            </a:r>
            <a:endParaRPr lang="en-US" sz="1543" dirty="0"/>
          </a:p>
        </p:txBody>
      </p:sp>
      <p:pic>
        <p:nvPicPr>
          <p:cNvPr id="1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437" y="2006560"/>
            <a:ext cx="5486400" cy="685800"/>
          </a:xfrm>
          <a:prstGeom prst="rect">
            <a:avLst/>
          </a:prstGeom>
          <a:noFill/>
          <a:ln/>
        </p:spPr>
        <p:txBody>
          <a:bodyPr wrap="none" rtlCol="0" anchor="t"/>
          <a:lstStyle/>
          <a:p>
            <a:pPr indent="0" marL="0">
              <a:lnSpc>
                <a:spcPts val="5400"/>
              </a:lnSpc>
              <a:buNone/>
            </a:pPr>
            <a:r>
              <a:rPr lang="en-US" sz="4320" dirty="0">
                <a:solidFill>
                  <a:srgbClr val="C6BFEE"/>
                </a:solidFill>
                <a:latin typeface="Prompt" pitchFamily="34" charset="0"/>
                <a:ea typeface="Prompt" pitchFamily="34" charset="-122"/>
                <a:cs typeface="Prompt" pitchFamily="34" charset="-120"/>
              </a:rPr>
              <a:t>Conclusion</a:t>
            </a:r>
            <a:endParaRPr lang="en-US" sz="4320" dirty="0"/>
          </a:p>
        </p:txBody>
      </p:sp>
      <p:sp>
        <p:nvSpPr>
          <p:cNvPr id="6" name="Text 2"/>
          <p:cNvSpPr/>
          <p:nvPr/>
        </p:nvSpPr>
        <p:spPr>
          <a:xfrm>
            <a:off x="6350437" y="3062645"/>
            <a:ext cx="7415927" cy="3160395"/>
          </a:xfrm>
          <a:prstGeom prst="rect">
            <a:avLst/>
          </a:prstGeom>
          <a:noFill/>
          <a:ln/>
        </p:spPr>
        <p:txBody>
          <a:bodyPr wrap="square" rtlCol="0" anchor="t"/>
          <a:lstStyle/>
          <a:p>
            <a:pPr indent="0" marL="0">
              <a:lnSpc>
                <a:spcPts val="3110"/>
              </a:lnSpc>
              <a:buNone/>
            </a:pPr>
            <a:r>
              <a:rPr lang="en-US" sz="1944" dirty="0">
                <a:solidFill>
                  <a:srgbClr val="DAD8E9"/>
                </a:solidFill>
                <a:latin typeface="Mukta" pitchFamily="34" charset="0"/>
                <a:ea typeface="Mukta" pitchFamily="34" charset="-122"/>
                <a:cs typeface="Mukta" pitchFamily="34" charset="-120"/>
              </a:rPr>
              <a:t>The Random Comment Generator Tool is a powerful solution that can significantly enhance social media engagement and content creation. By automating the process of generating unique, contextual, and relevant comments, this tool can save time, improve efficiency, and ultimately drive better results for social media managers and content creators. The tool's versatility, customization options, and robust technical architecture make it a valuable asset for any organization looking to optimize its social media presence and connect with its audience in a more meaningful way.</a:t>
            </a:r>
            <a:endParaRPr lang="en-US" sz="194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4395311" y="1715214"/>
            <a:ext cx="5839778" cy="685800"/>
          </a:xfrm>
          <a:prstGeom prst="rect">
            <a:avLst/>
          </a:prstGeom>
          <a:noFill/>
          <a:ln/>
        </p:spPr>
        <p:txBody>
          <a:bodyPr wrap="none" rtlCol="0" anchor="t"/>
          <a:lstStyle/>
          <a:p>
            <a:pPr algn="ctr" indent="0" marL="0">
              <a:lnSpc>
                <a:spcPts val="5400"/>
              </a:lnSpc>
              <a:buNone/>
            </a:pPr>
            <a:r>
              <a:rPr lang="en-US" sz="4320" dirty="0">
                <a:solidFill>
                  <a:srgbClr val="C6BFEE"/>
                </a:solidFill>
                <a:latin typeface="Prompt" pitchFamily="34" charset="0"/>
                <a:ea typeface="Prompt" pitchFamily="34" charset="-122"/>
                <a:cs typeface="Prompt" pitchFamily="34" charset="-120"/>
              </a:rPr>
              <a:t>Thank you for Joining</a:t>
            </a:r>
            <a:endParaRPr lang="en-US" sz="4320" dirty="0"/>
          </a:p>
        </p:txBody>
      </p:sp>
      <p:sp>
        <p:nvSpPr>
          <p:cNvPr id="5" name="Text 2"/>
          <p:cNvSpPr/>
          <p:nvPr/>
        </p:nvSpPr>
        <p:spPr>
          <a:xfrm>
            <a:off x="1321356" y="2771299"/>
            <a:ext cx="11987689" cy="395049"/>
          </a:xfrm>
          <a:prstGeom prst="rect">
            <a:avLst/>
          </a:prstGeom>
          <a:noFill/>
          <a:ln/>
        </p:spPr>
        <p:txBody>
          <a:bodyPr wrap="none" rtlCol="0" anchor="t"/>
          <a:lstStyle/>
          <a:p>
            <a:pPr algn="ctr" indent="0" marL="0">
              <a:lnSpc>
                <a:spcPts val="3110"/>
              </a:lnSpc>
              <a:buNone/>
            </a:pPr>
            <a:r>
              <a:rPr lang="en-US" sz="1944" dirty="0">
                <a:solidFill>
                  <a:srgbClr val="DAD8E9"/>
                </a:solidFill>
                <a:latin typeface="Mukta" pitchFamily="34" charset="0"/>
                <a:ea typeface="Mukta" pitchFamily="34" charset="-122"/>
                <a:cs typeface="Mukta" pitchFamily="34" charset="-120"/>
              </a:rPr>
              <a:t>You have embarked on an exciting journey of exploring the </a:t>
            </a:r>
            <a:pPr algn="ctr" indent="0" marL="0">
              <a:lnSpc>
                <a:spcPts val="3110"/>
              </a:lnSpc>
              <a:buNone/>
            </a:pPr>
            <a:r>
              <a:rPr lang="en-US" sz="1944" b="1" i="1" dirty="0">
                <a:solidFill>
                  <a:srgbClr val="DAD8E9"/>
                </a:solidFill>
                <a:latin typeface="Mukta" pitchFamily="34" charset="0"/>
                <a:ea typeface="Mukta" pitchFamily="34" charset="-122"/>
                <a:cs typeface="Mukta" pitchFamily="34" charset="-120"/>
              </a:rPr>
              <a:t>Random Comment Generator Tool</a:t>
            </a:r>
            <a:pPr algn="ctr" indent="0" marL="0">
              <a:lnSpc>
                <a:spcPts val="3110"/>
              </a:lnSpc>
              <a:buNone/>
            </a:pPr>
            <a:r>
              <a:rPr lang="en-US" sz="1944" dirty="0">
                <a:solidFill>
                  <a:srgbClr val="DAD8E9"/>
                </a:solidFill>
                <a:latin typeface="Mukta" pitchFamily="34" charset="0"/>
                <a:ea typeface="Mukta" pitchFamily="34" charset="-122"/>
                <a:cs typeface="Mukta" pitchFamily="34" charset="-120"/>
              </a:rPr>
              <a:t>.</a:t>
            </a:r>
            <a:endParaRPr lang="en-US" sz="1944" dirty="0"/>
          </a:p>
        </p:txBody>
      </p:sp>
      <p:sp>
        <p:nvSpPr>
          <p:cNvPr id="6" name="Text 3"/>
          <p:cNvSpPr/>
          <p:nvPr/>
        </p:nvSpPr>
        <p:spPr>
          <a:xfrm>
            <a:off x="1321356" y="3444002"/>
            <a:ext cx="11987689" cy="395049"/>
          </a:xfrm>
          <a:prstGeom prst="rect">
            <a:avLst/>
          </a:prstGeom>
          <a:noFill/>
          <a:ln/>
        </p:spPr>
        <p:txBody>
          <a:bodyPr wrap="none" rtlCol="0" anchor="t"/>
          <a:lstStyle/>
          <a:p>
            <a:pPr algn="ctr" indent="0" marL="0">
              <a:lnSpc>
                <a:spcPts val="3110"/>
              </a:lnSpc>
              <a:buNone/>
            </a:pPr>
            <a:r>
              <a:rPr lang="en-US" sz="1944" b="1" dirty="0">
                <a:solidFill>
                  <a:srgbClr val="DAD8E9"/>
                </a:solidFill>
                <a:latin typeface="Mukta" pitchFamily="34" charset="0"/>
                <a:ea typeface="Mukta" pitchFamily="34" charset="-122"/>
                <a:cs typeface="Mukta" pitchFamily="34" charset="-120"/>
              </a:rPr>
              <a:t>Through dedicated practice and exploration, we can unlock new insights and abilities.</a:t>
            </a:r>
            <a:endParaRPr lang="en-US" sz="1944" dirty="0"/>
          </a:p>
        </p:txBody>
      </p:sp>
      <p:sp>
        <p:nvSpPr>
          <p:cNvPr id="7" name="Text 4"/>
          <p:cNvSpPr/>
          <p:nvPr/>
        </p:nvSpPr>
        <p:spPr>
          <a:xfrm>
            <a:off x="1321356" y="4116705"/>
            <a:ext cx="11987689" cy="493752"/>
          </a:xfrm>
          <a:prstGeom prst="rect">
            <a:avLst/>
          </a:prstGeom>
          <a:noFill/>
          <a:ln/>
        </p:spPr>
        <p:txBody>
          <a:bodyPr wrap="none" rtlCol="0" anchor="t"/>
          <a:lstStyle/>
          <a:p>
            <a:pPr algn="ctr" indent="0" marL="0">
              <a:lnSpc>
                <a:spcPts val="3888"/>
              </a:lnSpc>
              <a:buNone/>
            </a:pPr>
            <a:r>
              <a:rPr lang="en-US" sz="2430" b="1" dirty="0">
                <a:solidFill>
                  <a:srgbClr val="DAD8E9"/>
                </a:solidFill>
                <a:latin typeface="Mukta" pitchFamily="34" charset="0"/>
                <a:ea typeface="Mukta" pitchFamily="34" charset="-122"/>
                <a:cs typeface="Mukta" pitchFamily="34" charset="-120"/>
              </a:rPr>
              <a:t>Follow me</a:t>
            </a:r>
            <a:endParaRPr lang="en-US" sz="2430" dirty="0"/>
          </a:p>
        </p:txBody>
      </p:sp>
      <p:pic>
        <p:nvPicPr>
          <p:cNvPr id="8" name="Image 1" descr="preencoded.png">    </p:cNvPr>
          <p:cNvPicPr>
            <a:picLocks noChangeAspect="1"/>
          </p:cNvPicPr>
          <p:nvPr/>
        </p:nvPicPr>
        <p:blipFill>
          <a:blip r:embed="rId2"/>
          <a:stretch>
            <a:fillRect/>
          </a:stretch>
        </p:blipFill>
        <p:spPr>
          <a:xfrm>
            <a:off x="5975985" y="5046345"/>
            <a:ext cx="1195864" cy="1234440"/>
          </a:xfrm>
          <a:prstGeom prst="rect">
            <a:avLst/>
          </a:prstGeom>
        </p:spPr>
      </p:pic>
      <p:pic>
        <p:nvPicPr>
          <p:cNvPr id="9" name="Image 2" descr="preencoded.png">    </p:cNvPr>
          <p:cNvPicPr>
            <a:picLocks noChangeAspect="1"/>
          </p:cNvPicPr>
          <p:nvPr/>
        </p:nvPicPr>
        <p:blipFill>
          <a:blip r:embed="rId3"/>
          <a:stretch>
            <a:fillRect/>
          </a:stretch>
        </p:blipFill>
        <p:spPr>
          <a:xfrm>
            <a:off x="7369254" y="5046345"/>
            <a:ext cx="1080135" cy="1234440"/>
          </a:xfrm>
          <a:prstGeom prst="rect">
            <a:avLst/>
          </a:prstGeom>
        </p:spPr>
      </p:pic>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1321356" y="1930956"/>
            <a:ext cx="7207568" cy="685800"/>
          </a:xfrm>
          <a:prstGeom prst="rect">
            <a:avLst/>
          </a:prstGeom>
          <a:noFill/>
          <a:ln/>
        </p:spPr>
        <p:txBody>
          <a:bodyPr wrap="none" rtlCol="0" anchor="t"/>
          <a:lstStyle/>
          <a:p>
            <a:pPr indent="0" marL="0">
              <a:lnSpc>
                <a:spcPts val="5400"/>
              </a:lnSpc>
              <a:buNone/>
            </a:pPr>
            <a:r>
              <a:rPr lang="en-US" sz="4320" dirty="0">
                <a:solidFill>
                  <a:srgbClr val="C6BFEE"/>
                </a:solidFill>
                <a:latin typeface="Prompt" pitchFamily="34" charset="0"/>
                <a:ea typeface="Prompt" pitchFamily="34" charset="-122"/>
                <a:cs typeface="Prompt" pitchFamily="34" charset="-120"/>
              </a:rPr>
              <a:t>Introduction to the Project</a:t>
            </a:r>
            <a:endParaRPr lang="en-US" sz="4320" dirty="0"/>
          </a:p>
        </p:txBody>
      </p:sp>
      <p:sp>
        <p:nvSpPr>
          <p:cNvPr id="5" name="Text 2"/>
          <p:cNvSpPr/>
          <p:nvPr/>
        </p:nvSpPr>
        <p:spPr>
          <a:xfrm>
            <a:off x="1321356" y="2987040"/>
            <a:ext cx="11987689" cy="1185148"/>
          </a:xfrm>
          <a:prstGeom prst="rect">
            <a:avLst/>
          </a:prstGeom>
          <a:noFill/>
          <a:ln/>
        </p:spPr>
        <p:txBody>
          <a:bodyPr wrap="square" rtlCol="0" anchor="t"/>
          <a:lstStyle/>
          <a:p>
            <a:pPr indent="0" marL="0">
              <a:lnSpc>
                <a:spcPts val="3110"/>
              </a:lnSpc>
              <a:buNone/>
            </a:pPr>
            <a:r>
              <a:rPr lang="en-US" sz="1944" dirty="0">
                <a:solidFill>
                  <a:srgbClr val="DAD8E9"/>
                </a:solidFill>
                <a:latin typeface="Mukta" pitchFamily="34" charset="0"/>
                <a:ea typeface="Mukta" pitchFamily="34" charset="-122"/>
                <a:cs typeface="Mukta" pitchFamily="34" charset="-120"/>
              </a:rPr>
              <a:t>The purpose of this project is to create a tool that generates random comments for social media using Python and Flask. This is an important tool because it can help automate the creation of engaging and diverse comments for various platforms, saving time and effort for social media managers and content creators.</a:t>
            </a:r>
            <a:endParaRPr lang="en-US" sz="1944" dirty="0"/>
          </a:p>
        </p:txBody>
      </p:sp>
      <p:sp>
        <p:nvSpPr>
          <p:cNvPr id="6" name="Text 3"/>
          <p:cNvSpPr/>
          <p:nvPr/>
        </p:nvSpPr>
        <p:spPr>
          <a:xfrm>
            <a:off x="1321356" y="4696658"/>
            <a:ext cx="2743200" cy="342900"/>
          </a:xfrm>
          <a:prstGeom prst="rect">
            <a:avLst/>
          </a:prstGeom>
          <a:noFill/>
          <a:ln/>
        </p:spPr>
        <p:txBody>
          <a:bodyPr wrap="none" rtlCol="0" anchor="t"/>
          <a:lstStyle/>
          <a:p>
            <a:pPr indent="0" marL="0">
              <a:lnSpc>
                <a:spcPts val="2700"/>
              </a:lnSpc>
              <a:buNone/>
            </a:pPr>
            <a:r>
              <a:rPr lang="en-US" sz="2160" dirty="0">
                <a:solidFill>
                  <a:srgbClr val="C6BFEE"/>
                </a:solidFill>
                <a:latin typeface="Prompt" pitchFamily="34" charset="0"/>
                <a:ea typeface="Prompt" pitchFamily="34" charset="-122"/>
                <a:cs typeface="Prompt" pitchFamily="34" charset="-120"/>
              </a:rPr>
              <a:t>Purpose</a:t>
            </a:r>
            <a:endParaRPr lang="en-US" sz="2160" dirty="0"/>
          </a:p>
        </p:txBody>
      </p:sp>
      <p:sp>
        <p:nvSpPr>
          <p:cNvPr id="7" name="Text 4"/>
          <p:cNvSpPr/>
          <p:nvPr/>
        </p:nvSpPr>
        <p:spPr>
          <a:xfrm>
            <a:off x="1321356" y="5286375"/>
            <a:ext cx="5692735" cy="790099"/>
          </a:xfrm>
          <a:prstGeom prst="rect">
            <a:avLst/>
          </a:prstGeom>
          <a:noFill/>
          <a:ln/>
        </p:spPr>
        <p:txBody>
          <a:bodyPr wrap="square" rtlCol="0" anchor="t"/>
          <a:lstStyle/>
          <a:p>
            <a:pPr indent="0" marL="0">
              <a:lnSpc>
                <a:spcPts val="3110"/>
              </a:lnSpc>
              <a:buNone/>
            </a:pPr>
            <a:r>
              <a:rPr lang="en-US" sz="1944" dirty="0">
                <a:solidFill>
                  <a:srgbClr val="DAD8E9"/>
                </a:solidFill>
                <a:latin typeface="Mukta" pitchFamily="34" charset="0"/>
                <a:ea typeface="Mukta" pitchFamily="34" charset="-122"/>
                <a:cs typeface="Mukta" pitchFamily="34" charset="-120"/>
              </a:rPr>
              <a:t>To create a tool that generates random comments for social media using Python and Flask.</a:t>
            </a:r>
            <a:endParaRPr lang="en-US" sz="1944" dirty="0"/>
          </a:p>
        </p:txBody>
      </p:sp>
      <p:sp>
        <p:nvSpPr>
          <p:cNvPr id="8" name="Text 5"/>
          <p:cNvSpPr/>
          <p:nvPr/>
        </p:nvSpPr>
        <p:spPr>
          <a:xfrm>
            <a:off x="7623929" y="4696658"/>
            <a:ext cx="2743200" cy="342900"/>
          </a:xfrm>
          <a:prstGeom prst="rect">
            <a:avLst/>
          </a:prstGeom>
          <a:noFill/>
          <a:ln/>
        </p:spPr>
        <p:txBody>
          <a:bodyPr wrap="none" rtlCol="0" anchor="t"/>
          <a:lstStyle/>
          <a:p>
            <a:pPr indent="0" marL="0">
              <a:lnSpc>
                <a:spcPts val="2700"/>
              </a:lnSpc>
              <a:buNone/>
            </a:pPr>
            <a:r>
              <a:rPr lang="en-US" sz="2160" dirty="0">
                <a:solidFill>
                  <a:srgbClr val="C6BFEE"/>
                </a:solidFill>
                <a:latin typeface="Prompt" pitchFamily="34" charset="0"/>
                <a:ea typeface="Prompt" pitchFamily="34" charset="-122"/>
                <a:cs typeface="Prompt" pitchFamily="34" charset="-120"/>
              </a:rPr>
              <a:t>Importance</a:t>
            </a:r>
            <a:endParaRPr lang="en-US" sz="2160" dirty="0"/>
          </a:p>
        </p:txBody>
      </p:sp>
      <p:sp>
        <p:nvSpPr>
          <p:cNvPr id="9" name="Text 6"/>
          <p:cNvSpPr/>
          <p:nvPr/>
        </p:nvSpPr>
        <p:spPr>
          <a:xfrm>
            <a:off x="7623929" y="5286375"/>
            <a:ext cx="5692735" cy="790099"/>
          </a:xfrm>
          <a:prstGeom prst="rect">
            <a:avLst/>
          </a:prstGeom>
          <a:noFill/>
          <a:ln/>
        </p:spPr>
        <p:txBody>
          <a:bodyPr wrap="square" rtlCol="0" anchor="t"/>
          <a:lstStyle/>
          <a:p>
            <a:pPr indent="0" marL="0">
              <a:lnSpc>
                <a:spcPts val="3110"/>
              </a:lnSpc>
              <a:buNone/>
            </a:pPr>
            <a:r>
              <a:rPr lang="en-US" sz="1944" dirty="0">
                <a:solidFill>
                  <a:srgbClr val="DAD8E9"/>
                </a:solidFill>
                <a:latin typeface="Mukta" pitchFamily="34" charset="0"/>
                <a:ea typeface="Mukta" pitchFamily="34" charset="-122"/>
                <a:cs typeface="Mukta" pitchFamily="34" charset="-120"/>
              </a:rPr>
              <a:t>Helps automate the creation of engaging and diverse comments for various platforms.</a:t>
            </a:r>
            <a:endParaRPr lang="en-US" sz="1944"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94849" y="705803"/>
            <a:ext cx="4411980" cy="551498"/>
          </a:xfrm>
          <a:prstGeom prst="rect">
            <a:avLst/>
          </a:prstGeom>
          <a:noFill/>
          <a:ln/>
        </p:spPr>
        <p:txBody>
          <a:bodyPr wrap="none" rtlCol="0" anchor="t"/>
          <a:lstStyle/>
          <a:p>
            <a:pPr indent="0" marL="0">
              <a:lnSpc>
                <a:spcPts val="4343"/>
              </a:lnSpc>
              <a:buNone/>
            </a:pPr>
            <a:r>
              <a:rPr lang="en-US" sz="3474" dirty="0">
                <a:solidFill>
                  <a:srgbClr val="C6BFEE"/>
                </a:solidFill>
                <a:latin typeface="Prompt" pitchFamily="34" charset="0"/>
                <a:ea typeface="Prompt" pitchFamily="34" charset="-122"/>
                <a:cs typeface="Prompt" pitchFamily="34" charset="-120"/>
              </a:rPr>
              <a:t>Project Objective</a:t>
            </a:r>
            <a:endParaRPr lang="en-US" sz="3474" dirty="0"/>
          </a:p>
        </p:txBody>
      </p:sp>
      <p:sp>
        <p:nvSpPr>
          <p:cNvPr id="6" name="Text 2"/>
          <p:cNvSpPr/>
          <p:nvPr/>
        </p:nvSpPr>
        <p:spPr>
          <a:xfrm>
            <a:off x="694849" y="1555075"/>
            <a:ext cx="7754303" cy="1588294"/>
          </a:xfrm>
          <a:prstGeom prst="rect">
            <a:avLst/>
          </a:prstGeom>
          <a:noFill/>
          <a:ln/>
        </p:spPr>
        <p:txBody>
          <a:bodyPr wrap="square" rtlCol="0" anchor="t"/>
          <a:lstStyle/>
          <a:p>
            <a:pPr indent="0" marL="0">
              <a:lnSpc>
                <a:spcPts val="2501"/>
              </a:lnSpc>
              <a:buNone/>
            </a:pPr>
            <a:r>
              <a:rPr lang="en-US" sz="1563" dirty="0">
                <a:solidFill>
                  <a:srgbClr val="DAD8E9"/>
                </a:solidFill>
                <a:latin typeface="Mukta" pitchFamily="34" charset="0"/>
                <a:ea typeface="Mukta" pitchFamily="34" charset="-122"/>
                <a:cs typeface="Mukta" pitchFamily="34" charset="-120"/>
              </a:rPr>
              <a:t>The main objective of this project is to develop a Random Comment Generator Tool that can create unique, contextual, and engaging comments for social media posts. This tool will help streamline the content creation process, allowing social media managers to generate a diverse range of comments quickly and efficiently, ultimately improving the overall engagement and interaction with their audience.</a:t>
            </a:r>
            <a:endParaRPr lang="en-US" sz="1563" dirty="0"/>
          </a:p>
        </p:txBody>
      </p:sp>
      <p:sp>
        <p:nvSpPr>
          <p:cNvPr id="7" name="Shape 3"/>
          <p:cNvSpPr/>
          <p:nvPr/>
        </p:nvSpPr>
        <p:spPr>
          <a:xfrm>
            <a:off x="694849" y="3589853"/>
            <a:ext cx="446603" cy="446603"/>
          </a:xfrm>
          <a:prstGeom prst="roundRect">
            <a:avLst>
              <a:gd name="adj" fmla="val 18671"/>
            </a:avLst>
          </a:prstGeom>
          <a:solidFill>
            <a:srgbClr val="542C49"/>
          </a:solidFill>
          <a:ln w="7620">
            <a:solidFill>
              <a:srgbClr val="6D4562"/>
            </a:solidFill>
            <a:prstDash val="solid"/>
          </a:ln>
        </p:spPr>
      </p:sp>
      <p:sp>
        <p:nvSpPr>
          <p:cNvPr id="8" name="Text 4"/>
          <p:cNvSpPr/>
          <p:nvPr/>
        </p:nvSpPr>
        <p:spPr>
          <a:xfrm>
            <a:off x="868561" y="3680817"/>
            <a:ext cx="99060" cy="264676"/>
          </a:xfrm>
          <a:prstGeom prst="rect">
            <a:avLst/>
          </a:prstGeom>
          <a:noFill/>
          <a:ln/>
        </p:spPr>
        <p:txBody>
          <a:bodyPr wrap="none" rtlCol="0" anchor="t"/>
          <a:lstStyle/>
          <a:p>
            <a:pPr algn="ctr" indent="0" marL="0">
              <a:lnSpc>
                <a:spcPts val="2084"/>
              </a:lnSpc>
              <a:buNone/>
            </a:pPr>
            <a:r>
              <a:rPr lang="en-US" sz="2084" dirty="0">
                <a:solidFill>
                  <a:srgbClr val="DAD8E9"/>
                </a:solidFill>
                <a:latin typeface="Prompt" pitchFamily="34" charset="0"/>
                <a:ea typeface="Prompt" pitchFamily="34" charset="-122"/>
                <a:cs typeface="Prompt" pitchFamily="34" charset="-120"/>
              </a:rPr>
              <a:t>1</a:t>
            </a:r>
            <a:endParaRPr lang="en-US" sz="2084" dirty="0"/>
          </a:p>
        </p:txBody>
      </p:sp>
      <p:sp>
        <p:nvSpPr>
          <p:cNvPr id="9" name="Text 5"/>
          <p:cNvSpPr/>
          <p:nvPr/>
        </p:nvSpPr>
        <p:spPr>
          <a:xfrm>
            <a:off x="1339929" y="3589853"/>
            <a:ext cx="4302562" cy="275749"/>
          </a:xfrm>
          <a:prstGeom prst="rect">
            <a:avLst/>
          </a:prstGeom>
          <a:noFill/>
          <a:ln/>
        </p:spPr>
        <p:txBody>
          <a:bodyPr wrap="none" rtlCol="0" anchor="t"/>
          <a:lstStyle/>
          <a:p>
            <a:pPr indent="0" marL="0">
              <a:lnSpc>
                <a:spcPts val="2171"/>
              </a:lnSpc>
              <a:buNone/>
            </a:pPr>
            <a:r>
              <a:rPr lang="en-US" sz="1737" dirty="0">
                <a:solidFill>
                  <a:srgbClr val="DAD8E9"/>
                </a:solidFill>
                <a:latin typeface="Prompt" pitchFamily="34" charset="0"/>
                <a:ea typeface="Prompt" pitchFamily="34" charset="-122"/>
                <a:cs typeface="Prompt" pitchFamily="34" charset="-120"/>
              </a:rPr>
              <a:t>Develop a Random Comment Generator</a:t>
            </a:r>
            <a:endParaRPr lang="en-US" sz="1737" dirty="0"/>
          </a:p>
        </p:txBody>
      </p:sp>
      <p:sp>
        <p:nvSpPr>
          <p:cNvPr id="10" name="Text 6"/>
          <p:cNvSpPr/>
          <p:nvPr/>
        </p:nvSpPr>
        <p:spPr>
          <a:xfrm>
            <a:off x="1339929" y="3984665"/>
            <a:ext cx="7109222" cy="635318"/>
          </a:xfrm>
          <a:prstGeom prst="rect">
            <a:avLst/>
          </a:prstGeom>
          <a:noFill/>
          <a:ln/>
        </p:spPr>
        <p:txBody>
          <a:bodyPr wrap="square" rtlCol="0" anchor="t"/>
          <a:lstStyle/>
          <a:p>
            <a:pPr indent="0" marL="0">
              <a:lnSpc>
                <a:spcPts val="2501"/>
              </a:lnSpc>
              <a:buNone/>
            </a:pPr>
            <a:r>
              <a:rPr lang="en-US" sz="1563" dirty="0">
                <a:solidFill>
                  <a:srgbClr val="DAD8E9"/>
                </a:solidFill>
                <a:latin typeface="Mukta" pitchFamily="34" charset="0"/>
                <a:ea typeface="Mukta" pitchFamily="34" charset="-122"/>
                <a:cs typeface="Mukta" pitchFamily="34" charset="-120"/>
              </a:rPr>
              <a:t>Create a tool that can generate unique, contextual, and engaging comments for social media posts.</a:t>
            </a:r>
            <a:endParaRPr lang="en-US" sz="1563" dirty="0"/>
          </a:p>
        </p:txBody>
      </p:sp>
      <p:sp>
        <p:nvSpPr>
          <p:cNvPr id="11" name="Shape 7"/>
          <p:cNvSpPr/>
          <p:nvPr/>
        </p:nvSpPr>
        <p:spPr>
          <a:xfrm>
            <a:off x="694849" y="5041702"/>
            <a:ext cx="446603" cy="446603"/>
          </a:xfrm>
          <a:prstGeom prst="roundRect">
            <a:avLst>
              <a:gd name="adj" fmla="val 18671"/>
            </a:avLst>
          </a:prstGeom>
          <a:solidFill>
            <a:srgbClr val="542C49"/>
          </a:solidFill>
          <a:ln w="7620">
            <a:solidFill>
              <a:srgbClr val="6D4562"/>
            </a:solidFill>
            <a:prstDash val="solid"/>
          </a:ln>
        </p:spPr>
      </p:sp>
      <p:sp>
        <p:nvSpPr>
          <p:cNvPr id="12" name="Text 8"/>
          <p:cNvSpPr/>
          <p:nvPr/>
        </p:nvSpPr>
        <p:spPr>
          <a:xfrm>
            <a:off x="840700" y="5132665"/>
            <a:ext cx="154900" cy="264676"/>
          </a:xfrm>
          <a:prstGeom prst="rect">
            <a:avLst/>
          </a:prstGeom>
          <a:noFill/>
          <a:ln/>
        </p:spPr>
        <p:txBody>
          <a:bodyPr wrap="none" rtlCol="0" anchor="t"/>
          <a:lstStyle/>
          <a:p>
            <a:pPr algn="ctr" indent="0" marL="0">
              <a:lnSpc>
                <a:spcPts val="2084"/>
              </a:lnSpc>
              <a:buNone/>
            </a:pPr>
            <a:r>
              <a:rPr lang="en-US" sz="2084" dirty="0">
                <a:solidFill>
                  <a:srgbClr val="DAD8E9"/>
                </a:solidFill>
                <a:latin typeface="Prompt" pitchFamily="34" charset="0"/>
                <a:ea typeface="Prompt" pitchFamily="34" charset="-122"/>
                <a:cs typeface="Prompt" pitchFamily="34" charset="-120"/>
              </a:rPr>
              <a:t>2</a:t>
            </a:r>
            <a:endParaRPr lang="en-US" sz="2084" dirty="0"/>
          </a:p>
        </p:txBody>
      </p:sp>
      <p:sp>
        <p:nvSpPr>
          <p:cNvPr id="13" name="Text 9"/>
          <p:cNvSpPr/>
          <p:nvPr/>
        </p:nvSpPr>
        <p:spPr>
          <a:xfrm>
            <a:off x="1339929" y="5041702"/>
            <a:ext cx="3053834" cy="275749"/>
          </a:xfrm>
          <a:prstGeom prst="rect">
            <a:avLst/>
          </a:prstGeom>
          <a:noFill/>
          <a:ln/>
        </p:spPr>
        <p:txBody>
          <a:bodyPr wrap="none" rtlCol="0" anchor="t"/>
          <a:lstStyle/>
          <a:p>
            <a:pPr indent="0" marL="0">
              <a:lnSpc>
                <a:spcPts val="2171"/>
              </a:lnSpc>
              <a:buNone/>
            </a:pPr>
            <a:r>
              <a:rPr lang="en-US" sz="1737" dirty="0">
                <a:solidFill>
                  <a:srgbClr val="DAD8E9"/>
                </a:solidFill>
                <a:latin typeface="Prompt" pitchFamily="34" charset="0"/>
                <a:ea typeface="Prompt" pitchFamily="34" charset="-122"/>
                <a:cs typeface="Prompt" pitchFamily="34" charset="-120"/>
              </a:rPr>
              <a:t>Streamline Content Creation</a:t>
            </a:r>
            <a:endParaRPr lang="en-US" sz="1737" dirty="0"/>
          </a:p>
        </p:txBody>
      </p:sp>
      <p:sp>
        <p:nvSpPr>
          <p:cNvPr id="14" name="Text 10"/>
          <p:cNvSpPr/>
          <p:nvPr/>
        </p:nvSpPr>
        <p:spPr>
          <a:xfrm>
            <a:off x="1339929" y="5436513"/>
            <a:ext cx="7109222" cy="635318"/>
          </a:xfrm>
          <a:prstGeom prst="rect">
            <a:avLst/>
          </a:prstGeom>
          <a:noFill/>
          <a:ln/>
        </p:spPr>
        <p:txBody>
          <a:bodyPr wrap="square" rtlCol="0" anchor="t"/>
          <a:lstStyle/>
          <a:p>
            <a:pPr indent="0" marL="0">
              <a:lnSpc>
                <a:spcPts val="2501"/>
              </a:lnSpc>
              <a:buNone/>
            </a:pPr>
            <a:r>
              <a:rPr lang="en-US" sz="1563" dirty="0">
                <a:solidFill>
                  <a:srgbClr val="DAD8E9"/>
                </a:solidFill>
                <a:latin typeface="Mukta" pitchFamily="34" charset="0"/>
                <a:ea typeface="Mukta" pitchFamily="34" charset="-122"/>
                <a:cs typeface="Mukta" pitchFamily="34" charset="-120"/>
              </a:rPr>
              <a:t>Help social media managers generate a diverse range of comments quickly and efficiently.</a:t>
            </a:r>
            <a:endParaRPr lang="en-US" sz="1563" dirty="0"/>
          </a:p>
        </p:txBody>
      </p:sp>
      <p:sp>
        <p:nvSpPr>
          <p:cNvPr id="15" name="Shape 11"/>
          <p:cNvSpPr/>
          <p:nvPr/>
        </p:nvSpPr>
        <p:spPr>
          <a:xfrm>
            <a:off x="694849" y="6493550"/>
            <a:ext cx="446603" cy="446603"/>
          </a:xfrm>
          <a:prstGeom prst="roundRect">
            <a:avLst>
              <a:gd name="adj" fmla="val 18671"/>
            </a:avLst>
          </a:prstGeom>
          <a:solidFill>
            <a:srgbClr val="542C49"/>
          </a:solidFill>
          <a:ln w="7620">
            <a:solidFill>
              <a:srgbClr val="6D4562"/>
            </a:solidFill>
            <a:prstDash val="solid"/>
          </a:ln>
        </p:spPr>
      </p:sp>
      <p:sp>
        <p:nvSpPr>
          <p:cNvPr id="16" name="Text 12"/>
          <p:cNvSpPr/>
          <p:nvPr/>
        </p:nvSpPr>
        <p:spPr>
          <a:xfrm>
            <a:off x="841296" y="6584513"/>
            <a:ext cx="153591" cy="264676"/>
          </a:xfrm>
          <a:prstGeom prst="rect">
            <a:avLst/>
          </a:prstGeom>
          <a:noFill/>
          <a:ln/>
        </p:spPr>
        <p:txBody>
          <a:bodyPr wrap="none" rtlCol="0" anchor="t"/>
          <a:lstStyle/>
          <a:p>
            <a:pPr algn="ctr" indent="0" marL="0">
              <a:lnSpc>
                <a:spcPts val="2084"/>
              </a:lnSpc>
              <a:buNone/>
            </a:pPr>
            <a:r>
              <a:rPr lang="en-US" sz="2084" dirty="0">
                <a:solidFill>
                  <a:srgbClr val="DAD8E9"/>
                </a:solidFill>
                <a:latin typeface="Prompt" pitchFamily="34" charset="0"/>
                <a:ea typeface="Prompt" pitchFamily="34" charset="-122"/>
                <a:cs typeface="Prompt" pitchFamily="34" charset="-120"/>
              </a:rPr>
              <a:t>3</a:t>
            </a:r>
            <a:endParaRPr lang="en-US" sz="2084" dirty="0"/>
          </a:p>
        </p:txBody>
      </p:sp>
      <p:sp>
        <p:nvSpPr>
          <p:cNvPr id="17" name="Text 13"/>
          <p:cNvSpPr/>
          <p:nvPr/>
        </p:nvSpPr>
        <p:spPr>
          <a:xfrm>
            <a:off x="1339929" y="6493550"/>
            <a:ext cx="3405783" cy="275749"/>
          </a:xfrm>
          <a:prstGeom prst="rect">
            <a:avLst/>
          </a:prstGeom>
          <a:noFill/>
          <a:ln/>
        </p:spPr>
        <p:txBody>
          <a:bodyPr wrap="none" rtlCol="0" anchor="t"/>
          <a:lstStyle/>
          <a:p>
            <a:pPr indent="0" marL="0">
              <a:lnSpc>
                <a:spcPts val="2171"/>
              </a:lnSpc>
              <a:buNone/>
            </a:pPr>
            <a:r>
              <a:rPr lang="en-US" sz="1737" dirty="0">
                <a:solidFill>
                  <a:srgbClr val="DAD8E9"/>
                </a:solidFill>
                <a:latin typeface="Prompt" pitchFamily="34" charset="0"/>
                <a:ea typeface="Prompt" pitchFamily="34" charset="-122"/>
                <a:cs typeface="Prompt" pitchFamily="34" charset="-120"/>
              </a:rPr>
              <a:t>Improve Audience Engagement</a:t>
            </a:r>
            <a:endParaRPr lang="en-US" sz="1737" dirty="0"/>
          </a:p>
        </p:txBody>
      </p:sp>
      <p:sp>
        <p:nvSpPr>
          <p:cNvPr id="18" name="Text 14"/>
          <p:cNvSpPr/>
          <p:nvPr/>
        </p:nvSpPr>
        <p:spPr>
          <a:xfrm>
            <a:off x="1339929" y="6888361"/>
            <a:ext cx="7109222" cy="635318"/>
          </a:xfrm>
          <a:prstGeom prst="rect">
            <a:avLst/>
          </a:prstGeom>
          <a:noFill/>
          <a:ln/>
        </p:spPr>
        <p:txBody>
          <a:bodyPr wrap="square" rtlCol="0" anchor="t"/>
          <a:lstStyle/>
          <a:p>
            <a:pPr indent="0" marL="0">
              <a:lnSpc>
                <a:spcPts val="2501"/>
              </a:lnSpc>
              <a:buNone/>
            </a:pPr>
            <a:r>
              <a:rPr lang="en-US" sz="1563" dirty="0">
                <a:solidFill>
                  <a:srgbClr val="DAD8E9"/>
                </a:solidFill>
                <a:latin typeface="Mukta" pitchFamily="34" charset="0"/>
                <a:ea typeface="Mukta" pitchFamily="34" charset="-122"/>
                <a:cs typeface="Mukta" pitchFamily="34" charset="-120"/>
              </a:rPr>
              <a:t>Ultimately, the tool will help improve the overall engagement and interaction with the audience.</a:t>
            </a:r>
            <a:endParaRPr lang="en-US" sz="1563"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437" y="2373987"/>
            <a:ext cx="5486400" cy="685800"/>
          </a:xfrm>
          <a:prstGeom prst="rect">
            <a:avLst/>
          </a:prstGeom>
          <a:noFill/>
          <a:ln/>
        </p:spPr>
        <p:txBody>
          <a:bodyPr wrap="none" rtlCol="0" anchor="t"/>
          <a:lstStyle/>
          <a:p>
            <a:pPr indent="0" marL="0">
              <a:lnSpc>
                <a:spcPts val="5400"/>
              </a:lnSpc>
              <a:buNone/>
            </a:pPr>
            <a:r>
              <a:rPr lang="en-US" sz="4320" dirty="0">
                <a:solidFill>
                  <a:srgbClr val="C6BFEE"/>
                </a:solidFill>
                <a:latin typeface="Prompt" pitchFamily="34" charset="0"/>
                <a:ea typeface="Prompt" pitchFamily="34" charset="-122"/>
                <a:cs typeface="Prompt" pitchFamily="34" charset="-120"/>
              </a:rPr>
              <a:t>Key Features</a:t>
            </a:r>
            <a:endParaRPr lang="en-US" sz="4320" dirty="0"/>
          </a:p>
        </p:txBody>
      </p:sp>
      <p:sp>
        <p:nvSpPr>
          <p:cNvPr id="6" name="Text 2"/>
          <p:cNvSpPr/>
          <p:nvPr/>
        </p:nvSpPr>
        <p:spPr>
          <a:xfrm>
            <a:off x="6350437" y="3430072"/>
            <a:ext cx="7415927" cy="395049"/>
          </a:xfrm>
          <a:prstGeom prst="rect">
            <a:avLst/>
          </a:prstGeom>
          <a:noFill/>
          <a:ln/>
        </p:spPr>
        <p:txBody>
          <a:bodyPr wrap="none" rtlCol="0" anchor="t"/>
          <a:lstStyle/>
          <a:p>
            <a:pPr indent="0" marL="0">
              <a:lnSpc>
                <a:spcPts val="3110"/>
              </a:lnSpc>
              <a:buNone/>
            </a:pPr>
            <a:r>
              <a:rPr lang="en-US" sz="1944" dirty="0">
                <a:solidFill>
                  <a:srgbClr val="DAD8E9"/>
                </a:solidFill>
                <a:latin typeface="Mukta" pitchFamily="34" charset="0"/>
                <a:ea typeface="Mukta" pitchFamily="34" charset="-122"/>
                <a:cs typeface="Mukta" pitchFamily="34" charset="-120"/>
              </a:rPr>
              <a:t>The Random Comment Generator Tool offers several powerful features:</a:t>
            </a:r>
            <a:endParaRPr lang="en-US" sz="1944" dirty="0"/>
          </a:p>
        </p:txBody>
      </p:sp>
      <p:sp>
        <p:nvSpPr>
          <p:cNvPr id="7" name="Text 3"/>
          <p:cNvSpPr/>
          <p:nvPr/>
        </p:nvSpPr>
        <p:spPr>
          <a:xfrm>
            <a:off x="6745367" y="4102775"/>
            <a:ext cx="7020997" cy="790099"/>
          </a:xfrm>
          <a:prstGeom prst="rect">
            <a:avLst/>
          </a:prstGeom>
          <a:noFill/>
          <a:ln/>
        </p:spPr>
        <p:txBody>
          <a:bodyPr wrap="square" rtlCol="0" anchor="t"/>
          <a:lstStyle/>
          <a:p>
            <a:pPr algn="l" marL="342900" indent="-342900">
              <a:lnSpc>
                <a:spcPts val="3110"/>
              </a:lnSpc>
              <a:buSzPct val="100000"/>
              <a:buFont typeface="+mj-lt"/>
              <a:buAutoNum type="arabicPeriod" startAt="1"/>
            </a:pPr>
            <a:r>
              <a:rPr lang="en-US" sz="1944" dirty="0">
                <a:solidFill>
                  <a:srgbClr val="DAD8E9"/>
                </a:solidFill>
                <a:latin typeface="Mukta" pitchFamily="34" charset="0"/>
                <a:ea typeface="Mukta" pitchFamily="34" charset="-122"/>
                <a:cs typeface="Mukta" pitchFamily="34" charset="-120"/>
              </a:rPr>
              <a:t>Keyword-based Generation: Create comments tailored to specific topics or themes.</a:t>
            </a:r>
            <a:endParaRPr lang="en-US" sz="1944" dirty="0"/>
          </a:p>
        </p:txBody>
      </p:sp>
      <p:sp>
        <p:nvSpPr>
          <p:cNvPr id="8" name="Text 4"/>
          <p:cNvSpPr/>
          <p:nvPr/>
        </p:nvSpPr>
        <p:spPr>
          <a:xfrm>
            <a:off x="6745367" y="4979194"/>
            <a:ext cx="7020997" cy="395049"/>
          </a:xfrm>
          <a:prstGeom prst="rect">
            <a:avLst/>
          </a:prstGeom>
          <a:noFill/>
          <a:ln/>
        </p:spPr>
        <p:txBody>
          <a:bodyPr wrap="none" rtlCol="0" anchor="t"/>
          <a:lstStyle/>
          <a:p>
            <a:pPr algn="l" marL="342900" indent="-342900">
              <a:lnSpc>
                <a:spcPts val="3110"/>
              </a:lnSpc>
              <a:buSzPct val="100000"/>
              <a:buFont typeface="+mj-lt"/>
              <a:buAutoNum type="arabicPeriod" startAt="2"/>
            </a:pPr>
            <a:r>
              <a:rPr lang="en-US" sz="1944" dirty="0">
                <a:solidFill>
                  <a:srgbClr val="DAD8E9"/>
                </a:solidFill>
                <a:latin typeface="Mukta" pitchFamily="34" charset="0"/>
                <a:ea typeface="Mukta" pitchFamily="34" charset="-122"/>
                <a:cs typeface="Mukta" pitchFamily="34" charset="-120"/>
              </a:rPr>
              <a:t>Customizable Tone: Adjust the voice and style to match your brand.</a:t>
            </a:r>
            <a:endParaRPr lang="en-US" sz="1944" dirty="0"/>
          </a:p>
        </p:txBody>
      </p:sp>
      <p:sp>
        <p:nvSpPr>
          <p:cNvPr id="9" name="Text 5"/>
          <p:cNvSpPr/>
          <p:nvPr/>
        </p:nvSpPr>
        <p:spPr>
          <a:xfrm>
            <a:off x="6745367" y="5460563"/>
            <a:ext cx="7020997" cy="395049"/>
          </a:xfrm>
          <a:prstGeom prst="rect">
            <a:avLst/>
          </a:prstGeom>
          <a:noFill/>
          <a:ln/>
        </p:spPr>
        <p:txBody>
          <a:bodyPr wrap="none" rtlCol="0" anchor="t"/>
          <a:lstStyle/>
          <a:p>
            <a:pPr algn="l" marL="342900" indent="-342900">
              <a:lnSpc>
                <a:spcPts val="3110"/>
              </a:lnSpc>
              <a:buSzPct val="100000"/>
              <a:buFont typeface="+mj-lt"/>
              <a:buAutoNum type="arabicPeriod" startAt="3"/>
            </a:pPr>
            <a:r>
              <a:rPr lang="en-US" sz="1944" dirty="0">
                <a:solidFill>
                  <a:srgbClr val="DAD8E9"/>
                </a:solidFill>
                <a:latin typeface="Mukta" pitchFamily="34" charset="0"/>
                <a:ea typeface="Mukta" pitchFamily="34" charset="-122"/>
                <a:cs typeface="Mukta" pitchFamily="34" charset="-120"/>
              </a:rPr>
              <a:t>Analytics &amp; Tracking: Monitor performance to refine your strategy.</a:t>
            </a:r>
            <a:endParaRPr lang="en-US" sz="1944"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915733" y="757118"/>
            <a:ext cx="4236839" cy="483751"/>
          </a:xfrm>
          <a:prstGeom prst="rect">
            <a:avLst/>
          </a:prstGeom>
          <a:noFill/>
          <a:ln/>
        </p:spPr>
        <p:txBody>
          <a:bodyPr wrap="none" rtlCol="0" anchor="t"/>
          <a:lstStyle/>
          <a:p>
            <a:pPr indent="0" marL="0">
              <a:lnSpc>
                <a:spcPts val="3809"/>
              </a:lnSpc>
              <a:buNone/>
            </a:pPr>
            <a:r>
              <a:rPr lang="en-US" sz="3047" dirty="0">
                <a:solidFill>
                  <a:srgbClr val="C6BFEE"/>
                </a:solidFill>
                <a:latin typeface="Prompt" pitchFamily="34" charset="0"/>
                <a:ea typeface="Prompt" pitchFamily="34" charset="-122"/>
                <a:cs typeface="Prompt" pitchFamily="34" charset="-120"/>
              </a:rPr>
              <a:t>Technical Architecture</a:t>
            </a:r>
            <a:endParaRPr lang="en-US" sz="3047" dirty="0"/>
          </a:p>
        </p:txBody>
      </p:sp>
      <p:sp>
        <p:nvSpPr>
          <p:cNvPr id="6" name="Text 2"/>
          <p:cNvSpPr/>
          <p:nvPr/>
        </p:nvSpPr>
        <p:spPr>
          <a:xfrm>
            <a:off x="4915733" y="1502092"/>
            <a:ext cx="8456414" cy="1671638"/>
          </a:xfrm>
          <a:prstGeom prst="rect">
            <a:avLst/>
          </a:prstGeom>
          <a:noFill/>
          <a:ln/>
        </p:spPr>
        <p:txBody>
          <a:bodyPr wrap="square" rtlCol="0" anchor="t"/>
          <a:lstStyle/>
          <a:p>
            <a:pPr indent="0" marL="0">
              <a:lnSpc>
                <a:spcPts val="2194"/>
              </a:lnSpc>
              <a:buNone/>
            </a:pPr>
            <a:r>
              <a:rPr lang="en-US" sz="1371" dirty="0">
                <a:solidFill>
                  <a:srgbClr val="DAD8E9"/>
                </a:solidFill>
                <a:latin typeface="Mukta" pitchFamily="34" charset="0"/>
                <a:ea typeface="Mukta" pitchFamily="34" charset="-122"/>
                <a:cs typeface="Mukta" pitchFamily="34" charset="-120"/>
              </a:rPr>
              <a:t>The Random Comment Generator Tool will be built using Python and the Flask web framework. Python was chosen for its versatility and powerful capabilities in data processing and text generation, while Flask provides a lightweight and flexible web application framework to build the tool's user interface and API. The tool will utilize natural language processing (NLP) techniques to analyze the content of social media posts and generate relevant, contextual comments. Additionally, the tool will leverage machine learning algorithms to continuously improve the quality and relevance of the generated comments based on user feedback and engagement metrics.</a:t>
            </a:r>
            <a:endParaRPr lang="en-US" sz="1371" dirty="0"/>
          </a:p>
        </p:txBody>
      </p:sp>
      <p:sp>
        <p:nvSpPr>
          <p:cNvPr id="7" name="Shape 3"/>
          <p:cNvSpPr/>
          <p:nvPr/>
        </p:nvSpPr>
        <p:spPr>
          <a:xfrm>
            <a:off x="5166122" y="3369588"/>
            <a:ext cx="21669" cy="4102894"/>
          </a:xfrm>
          <a:prstGeom prst="roundRect">
            <a:avLst>
              <a:gd name="adj" fmla="val 337566"/>
            </a:avLst>
          </a:prstGeom>
          <a:solidFill>
            <a:srgbClr val="6D4562"/>
          </a:solidFill>
          <a:ln/>
        </p:spPr>
      </p:sp>
      <p:sp>
        <p:nvSpPr>
          <p:cNvPr id="8" name="Shape 4"/>
          <p:cNvSpPr/>
          <p:nvPr/>
        </p:nvSpPr>
        <p:spPr>
          <a:xfrm>
            <a:off x="5372874" y="3750469"/>
            <a:ext cx="609481" cy="21669"/>
          </a:xfrm>
          <a:prstGeom prst="roundRect">
            <a:avLst>
              <a:gd name="adj" fmla="val 337566"/>
            </a:avLst>
          </a:prstGeom>
          <a:solidFill>
            <a:srgbClr val="6D4562"/>
          </a:solidFill>
          <a:ln/>
        </p:spPr>
      </p:sp>
      <p:sp>
        <p:nvSpPr>
          <p:cNvPr id="9" name="Shape 5"/>
          <p:cNvSpPr/>
          <p:nvPr/>
        </p:nvSpPr>
        <p:spPr>
          <a:xfrm>
            <a:off x="4981039" y="3565446"/>
            <a:ext cx="391835" cy="391835"/>
          </a:xfrm>
          <a:prstGeom prst="roundRect">
            <a:avLst>
              <a:gd name="adj" fmla="val 18668"/>
            </a:avLst>
          </a:prstGeom>
          <a:solidFill>
            <a:srgbClr val="542C49"/>
          </a:solidFill>
          <a:ln w="7620">
            <a:solidFill>
              <a:srgbClr val="6D4562"/>
            </a:solidFill>
            <a:prstDash val="solid"/>
          </a:ln>
        </p:spPr>
      </p:sp>
      <p:sp>
        <p:nvSpPr>
          <p:cNvPr id="10" name="Text 6"/>
          <p:cNvSpPr/>
          <p:nvPr/>
        </p:nvSpPr>
        <p:spPr>
          <a:xfrm>
            <a:off x="5133439" y="3645218"/>
            <a:ext cx="86916" cy="232172"/>
          </a:xfrm>
          <a:prstGeom prst="rect">
            <a:avLst/>
          </a:prstGeom>
          <a:noFill/>
          <a:ln/>
        </p:spPr>
        <p:txBody>
          <a:bodyPr wrap="none" rtlCol="0" anchor="t"/>
          <a:lstStyle/>
          <a:p>
            <a:pPr algn="ctr" indent="0" marL="0">
              <a:lnSpc>
                <a:spcPts val="1828"/>
              </a:lnSpc>
              <a:buNone/>
            </a:pPr>
            <a:r>
              <a:rPr lang="en-US" sz="1828" dirty="0">
                <a:solidFill>
                  <a:srgbClr val="DAD8E9"/>
                </a:solidFill>
                <a:latin typeface="Prompt" pitchFamily="34" charset="0"/>
                <a:ea typeface="Prompt" pitchFamily="34" charset="-122"/>
                <a:cs typeface="Prompt" pitchFamily="34" charset="-120"/>
              </a:rPr>
              <a:t>1</a:t>
            </a:r>
            <a:endParaRPr lang="en-US" sz="1828" dirty="0"/>
          </a:p>
        </p:txBody>
      </p:sp>
      <p:sp>
        <p:nvSpPr>
          <p:cNvPr id="11" name="Text 7"/>
          <p:cNvSpPr/>
          <p:nvPr/>
        </p:nvSpPr>
        <p:spPr>
          <a:xfrm>
            <a:off x="6134814" y="3543657"/>
            <a:ext cx="1935004" cy="241816"/>
          </a:xfrm>
          <a:prstGeom prst="rect">
            <a:avLst/>
          </a:prstGeom>
          <a:noFill/>
          <a:ln/>
        </p:spPr>
        <p:txBody>
          <a:bodyPr wrap="none" rtlCol="0" anchor="t"/>
          <a:lstStyle/>
          <a:p>
            <a:pPr algn="l" indent="0" marL="0">
              <a:lnSpc>
                <a:spcPts val="1905"/>
              </a:lnSpc>
              <a:buNone/>
            </a:pPr>
            <a:r>
              <a:rPr lang="en-US" sz="1524" dirty="0">
                <a:solidFill>
                  <a:srgbClr val="DAD8E9"/>
                </a:solidFill>
                <a:latin typeface="Prompt" pitchFamily="34" charset="0"/>
                <a:ea typeface="Prompt" pitchFamily="34" charset="-122"/>
                <a:cs typeface="Prompt" pitchFamily="34" charset="-120"/>
              </a:rPr>
              <a:t>Python and Flask</a:t>
            </a:r>
            <a:endParaRPr lang="en-US" sz="1524" dirty="0"/>
          </a:p>
        </p:txBody>
      </p:sp>
      <p:sp>
        <p:nvSpPr>
          <p:cNvPr id="12" name="Text 8"/>
          <p:cNvSpPr/>
          <p:nvPr/>
        </p:nvSpPr>
        <p:spPr>
          <a:xfrm>
            <a:off x="6134814" y="3889891"/>
            <a:ext cx="7237333" cy="557213"/>
          </a:xfrm>
          <a:prstGeom prst="rect">
            <a:avLst/>
          </a:prstGeom>
          <a:noFill/>
          <a:ln/>
        </p:spPr>
        <p:txBody>
          <a:bodyPr wrap="square" rtlCol="0" anchor="t"/>
          <a:lstStyle/>
          <a:p>
            <a:pPr algn="l" indent="0" marL="0">
              <a:lnSpc>
                <a:spcPts val="2194"/>
              </a:lnSpc>
              <a:buNone/>
            </a:pPr>
            <a:r>
              <a:rPr lang="en-US" sz="1371" dirty="0">
                <a:solidFill>
                  <a:srgbClr val="DAD8E9"/>
                </a:solidFill>
                <a:latin typeface="Mukta" pitchFamily="34" charset="0"/>
                <a:ea typeface="Mukta" pitchFamily="34" charset="-122"/>
                <a:cs typeface="Mukta" pitchFamily="34" charset="-120"/>
              </a:rPr>
              <a:t>The core of the tool will be built using Python and the Flask web framework, providing a robust and flexible foundation.</a:t>
            </a:r>
            <a:endParaRPr lang="en-US" sz="1371" dirty="0"/>
          </a:p>
        </p:txBody>
      </p:sp>
      <p:sp>
        <p:nvSpPr>
          <p:cNvPr id="13" name="Shape 9"/>
          <p:cNvSpPr/>
          <p:nvPr/>
        </p:nvSpPr>
        <p:spPr>
          <a:xfrm>
            <a:off x="5372874" y="5176123"/>
            <a:ext cx="609481" cy="21669"/>
          </a:xfrm>
          <a:prstGeom prst="roundRect">
            <a:avLst>
              <a:gd name="adj" fmla="val 337566"/>
            </a:avLst>
          </a:prstGeom>
          <a:solidFill>
            <a:srgbClr val="6D4562"/>
          </a:solidFill>
          <a:ln/>
        </p:spPr>
      </p:sp>
      <p:sp>
        <p:nvSpPr>
          <p:cNvPr id="14" name="Shape 10"/>
          <p:cNvSpPr/>
          <p:nvPr/>
        </p:nvSpPr>
        <p:spPr>
          <a:xfrm>
            <a:off x="4981039" y="4991100"/>
            <a:ext cx="391835" cy="391835"/>
          </a:xfrm>
          <a:prstGeom prst="roundRect">
            <a:avLst>
              <a:gd name="adj" fmla="val 18668"/>
            </a:avLst>
          </a:prstGeom>
          <a:solidFill>
            <a:srgbClr val="542C49"/>
          </a:solidFill>
          <a:ln w="7620">
            <a:solidFill>
              <a:srgbClr val="6D4562"/>
            </a:solidFill>
            <a:prstDash val="solid"/>
          </a:ln>
        </p:spPr>
      </p:sp>
      <p:sp>
        <p:nvSpPr>
          <p:cNvPr id="15" name="Text 11"/>
          <p:cNvSpPr/>
          <p:nvPr/>
        </p:nvSpPr>
        <p:spPr>
          <a:xfrm>
            <a:off x="5109031" y="5070872"/>
            <a:ext cx="135850" cy="232172"/>
          </a:xfrm>
          <a:prstGeom prst="rect">
            <a:avLst/>
          </a:prstGeom>
          <a:noFill/>
          <a:ln/>
        </p:spPr>
        <p:txBody>
          <a:bodyPr wrap="none" rtlCol="0" anchor="t"/>
          <a:lstStyle/>
          <a:p>
            <a:pPr algn="ctr" indent="0" marL="0">
              <a:lnSpc>
                <a:spcPts val="1828"/>
              </a:lnSpc>
              <a:buNone/>
            </a:pPr>
            <a:r>
              <a:rPr lang="en-US" sz="1828" dirty="0">
                <a:solidFill>
                  <a:srgbClr val="DAD8E9"/>
                </a:solidFill>
                <a:latin typeface="Prompt" pitchFamily="34" charset="0"/>
                <a:ea typeface="Prompt" pitchFamily="34" charset="-122"/>
                <a:cs typeface="Prompt" pitchFamily="34" charset="-120"/>
              </a:rPr>
              <a:t>2</a:t>
            </a:r>
            <a:endParaRPr lang="en-US" sz="1828" dirty="0"/>
          </a:p>
        </p:txBody>
      </p:sp>
      <p:sp>
        <p:nvSpPr>
          <p:cNvPr id="16" name="Text 12"/>
          <p:cNvSpPr/>
          <p:nvPr/>
        </p:nvSpPr>
        <p:spPr>
          <a:xfrm>
            <a:off x="6134814" y="4969312"/>
            <a:ext cx="2761417" cy="241816"/>
          </a:xfrm>
          <a:prstGeom prst="rect">
            <a:avLst/>
          </a:prstGeom>
          <a:noFill/>
          <a:ln/>
        </p:spPr>
        <p:txBody>
          <a:bodyPr wrap="none" rtlCol="0" anchor="t"/>
          <a:lstStyle/>
          <a:p>
            <a:pPr algn="l" indent="0" marL="0">
              <a:lnSpc>
                <a:spcPts val="1905"/>
              </a:lnSpc>
              <a:buNone/>
            </a:pPr>
            <a:r>
              <a:rPr lang="en-US" sz="1524" dirty="0">
                <a:solidFill>
                  <a:srgbClr val="DAD8E9"/>
                </a:solidFill>
                <a:latin typeface="Prompt" pitchFamily="34" charset="0"/>
                <a:ea typeface="Prompt" pitchFamily="34" charset="-122"/>
                <a:cs typeface="Prompt" pitchFamily="34" charset="-120"/>
              </a:rPr>
              <a:t>Natural Language Processing</a:t>
            </a:r>
            <a:endParaRPr lang="en-US" sz="1524" dirty="0"/>
          </a:p>
        </p:txBody>
      </p:sp>
      <p:sp>
        <p:nvSpPr>
          <p:cNvPr id="17" name="Text 13"/>
          <p:cNvSpPr/>
          <p:nvPr/>
        </p:nvSpPr>
        <p:spPr>
          <a:xfrm>
            <a:off x="6134814" y="5315545"/>
            <a:ext cx="7237333" cy="557213"/>
          </a:xfrm>
          <a:prstGeom prst="rect">
            <a:avLst/>
          </a:prstGeom>
          <a:noFill/>
          <a:ln/>
        </p:spPr>
        <p:txBody>
          <a:bodyPr wrap="square" rtlCol="0" anchor="t"/>
          <a:lstStyle/>
          <a:p>
            <a:pPr algn="l" indent="0" marL="0">
              <a:lnSpc>
                <a:spcPts val="2194"/>
              </a:lnSpc>
              <a:buNone/>
            </a:pPr>
            <a:r>
              <a:rPr lang="en-US" sz="1371" dirty="0">
                <a:solidFill>
                  <a:srgbClr val="DAD8E9"/>
                </a:solidFill>
                <a:latin typeface="Mukta" pitchFamily="34" charset="0"/>
                <a:ea typeface="Mukta" pitchFamily="34" charset="-122"/>
                <a:cs typeface="Mukta" pitchFamily="34" charset="-120"/>
              </a:rPr>
              <a:t>NLP techniques will be used to analyze social media content and generate relevant, contextual comments.</a:t>
            </a:r>
            <a:endParaRPr lang="en-US" sz="1371" dirty="0"/>
          </a:p>
        </p:txBody>
      </p:sp>
      <p:sp>
        <p:nvSpPr>
          <p:cNvPr id="18" name="Shape 14"/>
          <p:cNvSpPr/>
          <p:nvPr/>
        </p:nvSpPr>
        <p:spPr>
          <a:xfrm>
            <a:off x="5372874" y="6601778"/>
            <a:ext cx="609481" cy="21669"/>
          </a:xfrm>
          <a:prstGeom prst="roundRect">
            <a:avLst>
              <a:gd name="adj" fmla="val 337566"/>
            </a:avLst>
          </a:prstGeom>
          <a:solidFill>
            <a:srgbClr val="6D4562"/>
          </a:solidFill>
          <a:ln/>
        </p:spPr>
      </p:sp>
      <p:sp>
        <p:nvSpPr>
          <p:cNvPr id="19" name="Shape 15"/>
          <p:cNvSpPr/>
          <p:nvPr/>
        </p:nvSpPr>
        <p:spPr>
          <a:xfrm>
            <a:off x="4981039" y="6416754"/>
            <a:ext cx="391835" cy="391835"/>
          </a:xfrm>
          <a:prstGeom prst="roundRect">
            <a:avLst>
              <a:gd name="adj" fmla="val 18668"/>
            </a:avLst>
          </a:prstGeom>
          <a:solidFill>
            <a:srgbClr val="542C49"/>
          </a:solidFill>
          <a:ln w="7620">
            <a:solidFill>
              <a:srgbClr val="6D4562"/>
            </a:solidFill>
            <a:prstDash val="solid"/>
          </a:ln>
        </p:spPr>
      </p:sp>
      <p:sp>
        <p:nvSpPr>
          <p:cNvPr id="20" name="Text 16"/>
          <p:cNvSpPr/>
          <p:nvPr/>
        </p:nvSpPr>
        <p:spPr>
          <a:xfrm>
            <a:off x="5109627" y="6496526"/>
            <a:ext cx="134660" cy="232172"/>
          </a:xfrm>
          <a:prstGeom prst="rect">
            <a:avLst/>
          </a:prstGeom>
          <a:noFill/>
          <a:ln/>
        </p:spPr>
        <p:txBody>
          <a:bodyPr wrap="none" rtlCol="0" anchor="t"/>
          <a:lstStyle/>
          <a:p>
            <a:pPr algn="ctr" indent="0" marL="0">
              <a:lnSpc>
                <a:spcPts val="1828"/>
              </a:lnSpc>
              <a:buNone/>
            </a:pPr>
            <a:r>
              <a:rPr lang="en-US" sz="1828" dirty="0">
                <a:solidFill>
                  <a:srgbClr val="DAD8E9"/>
                </a:solidFill>
                <a:latin typeface="Prompt" pitchFamily="34" charset="0"/>
                <a:ea typeface="Prompt" pitchFamily="34" charset="-122"/>
                <a:cs typeface="Prompt" pitchFamily="34" charset="-120"/>
              </a:rPr>
              <a:t>3</a:t>
            </a:r>
            <a:endParaRPr lang="en-US" sz="1828" dirty="0"/>
          </a:p>
        </p:txBody>
      </p:sp>
      <p:sp>
        <p:nvSpPr>
          <p:cNvPr id="21" name="Text 17"/>
          <p:cNvSpPr/>
          <p:nvPr/>
        </p:nvSpPr>
        <p:spPr>
          <a:xfrm>
            <a:off x="6134814" y="6394966"/>
            <a:ext cx="1935004" cy="241816"/>
          </a:xfrm>
          <a:prstGeom prst="rect">
            <a:avLst/>
          </a:prstGeom>
          <a:noFill/>
          <a:ln/>
        </p:spPr>
        <p:txBody>
          <a:bodyPr wrap="none" rtlCol="0" anchor="t"/>
          <a:lstStyle/>
          <a:p>
            <a:pPr algn="l" indent="0" marL="0">
              <a:lnSpc>
                <a:spcPts val="1905"/>
              </a:lnSpc>
              <a:buNone/>
            </a:pPr>
            <a:r>
              <a:rPr lang="en-US" sz="1524" dirty="0">
                <a:solidFill>
                  <a:srgbClr val="DAD8E9"/>
                </a:solidFill>
                <a:latin typeface="Prompt" pitchFamily="34" charset="0"/>
                <a:ea typeface="Prompt" pitchFamily="34" charset="-122"/>
                <a:cs typeface="Prompt" pitchFamily="34" charset="-120"/>
              </a:rPr>
              <a:t>Machine Learning</a:t>
            </a:r>
            <a:endParaRPr lang="en-US" sz="1524" dirty="0"/>
          </a:p>
        </p:txBody>
      </p:sp>
      <p:sp>
        <p:nvSpPr>
          <p:cNvPr id="22" name="Text 18"/>
          <p:cNvSpPr/>
          <p:nvPr/>
        </p:nvSpPr>
        <p:spPr>
          <a:xfrm>
            <a:off x="6134814" y="6741200"/>
            <a:ext cx="7237333" cy="557213"/>
          </a:xfrm>
          <a:prstGeom prst="rect">
            <a:avLst/>
          </a:prstGeom>
          <a:noFill/>
          <a:ln/>
        </p:spPr>
        <p:txBody>
          <a:bodyPr wrap="square" rtlCol="0" anchor="t"/>
          <a:lstStyle/>
          <a:p>
            <a:pPr algn="l" indent="0" marL="0">
              <a:lnSpc>
                <a:spcPts val="2194"/>
              </a:lnSpc>
              <a:buNone/>
            </a:pPr>
            <a:r>
              <a:rPr lang="en-US" sz="1371" dirty="0">
                <a:solidFill>
                  <a:srgbClr val="DAD8E9"/>
                </a:solidFill>
                <a:latin typeface="Mukta" pitchFamily="34" charset="0"/>
                <a:ea typeface="Mukta" pitchFamily="34" charset="-122"/>
                <a:cs typeface="Mukta" pitchFamily="34" charset="-120"/>
              </a:rPr>
              <a:t>ML algorithms will continuously improve the quality and relevance of the generated comments based on user feedback and engagement metrics.</a:t>
            </a:r>
            <a:endParaRPr lang="en-US" sz="1371"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626400"/>
          </a:xfrm>
          <a:prstGeom prst="rect">
            <a:avLst/>
          </a:prstGeom>
        </p:spPr>
      </p:pic>
      <p:sp>
        <p:nvSpPr>
          <p:cNvPr id="5" name="Text 1"/>
          <p:cNvSpPr/>
          <p:nvPr/>
        </p:nvSpPr>
        <p:spPr>
          <a:xfrm>
            <a:off x="2213967" y="3205401"/>
            <a:ext cx="6242209" cy="583644"/>
          </a:xfrm>
          <a:prstGeom prst="rect">
            <a:avLst/>
          </a:prstGeom>
          <a:noFill/>
          <a:ln/>
        </p:spPr>
        <p:txBody>
          <a:bodyPr wrap="none" rtlCol="0" anchor="t"/>
          <a:lstStyle/>
          <a:p>
            <a:pPr indent="0" marL="0">
              <a:lnSpc>
                <a:spcPts val="4596"/>
              </a:lnSpc>
              <a:buNone/>
            </a:pPr>
            <a:r>
              <a:rPr lang="en-US" sz="3677" dirty="0">
                <a:solidFill>
                  <a:srgbClr val="C6BFEE"/>
                </a:solidFill>
                <a:latin typeface="Prompt" pitchFamily="34" charset="0"/>
                <a:ea typeface="Prompt" pitchFamily="34" charset="-122"/>
                <a:cs typeface="Prompt" pitchFamily="34" charset="-120"/>
              </a:rPr>
              <a:t>Comment Generation Logic</a:t>
            </a:r>
            <a:endParaRPr lang="en-US" sz="3677" dirty="0"/>
          </a:p>
        </p:txBody>
      </p:sp>
      <p:sp>
        <p:nvSpPr>
          <p:cNvPr id="6" name="Text 2"/>
          <p:cNvSpPr/>
          <p:nvPr/>
        </p:nvSpPr>
        <p:spPr>
          <a:xfrm>
            <a:off x="2213967" y="4314230"/>
            <a:ext cx="3024426" cy="291822"/>
          </a:xfrm>
          <a:prstGeom prst="rect">
            <a:avLst/>
          </a:prstGeom>
          <a:noFill/>
          <a:ln/>
        </p:spPr>
        <p:txBody>
          <a:bodyPr wrap="none" rtlCol="0" anchor="t"/>
          <a:lstStyle/>
          <a:p>
            <a:pPr indent="0" marL="0">
              <a:lnSpc>
                <a:spcPts val="2298"/>
              </a:lnSpc>
              <a:buNone/>
            </a:pPr>
            <a:r>
              <a:rPr lang="en-US" sz="1838" dirty="0">
                <a:solidFill>
                  <a:srgbClr val="C6BFEE"/>
                </a:solidFill>
                <a:latin typeface="Prompt" pitchFamily="34" charset="0"/>
                <a:ea typeface="Prompt" pitchFamily="34" charset="-122"/>
                <a:cs typeface="Prompt" pitchFamily="34" charset="-120"/>
              </a:rPr>
              <a:t>Tokenization of Comments</a:t>
            </a:r>
            <a:endParaRPr lang="en-US" sz="1838" dirty="0"/>
          </a:p>
        </p:txBody>
      </p:sp>
      <p:sp>
        <p:nvSpPr>
          <p:cNvPr id="7" name="Text 3"/>
          <p:cNvSpPr/>
          <p:nvPr/>
        </p:nvSpPr>
        <p:spPr>
          <a:xfrm>
            <a:off x="2213967" y="4816078"/>
            <a:ext cx="3058597" cy="2353628"/>
          </a:xfrm>
          <a:prstGeom prst="rect">
            <a:avLst/>
          </a:prstGeom>
          <a:noFill/>
          <a:ln/>
        </p:spPr>
        <p:txBody>
          <a:bodyPr wrap="square" rtlCol="0" anchor="t"/>
          <a:lstStyle/>
          <a:p>
            <a:pPr indent="0" marL="0">
              <a:lnSpc>
                <a:spcPts val="2647"/>
              </a:lnSpc>
              <a:buNone/>
            </a:pPr>
            <a:r>
              <a:rPr lang="en-US" sz="1654" dirty="0">
                <a:solidFill>
                  <a:srgbClr val="DAD8E9"/>
                </a:solidFill>
                <a:latin typeface="Mukta" pitchFamily="34" charset="0"/>
                <a:ea typeface="Mukta" pitchFamily="34" charset="-122"/>
                <a:cs typeface="Mukta" pitchFamily="34" charset="-120"/>
              </a:rPr>
              <a:t>The first step is to break down existing comments into individual words, phrases, and sentence structures. This allows the tool to analyze the components and understand the relationships between them.</a:t>
            </a:r>
            <a:endParaRPr lang="en-US" sz="1654" dirty="0"/>
          </a:p>
        </p:txBody>
      </p:sp>
      <p:sp>
        <p:nvSpPr>
          <p:cNvPr id="8" name="Text 4"/>
          <p:cNvSpPr/>
          <p:nvPr/>
        </p:nvSpPr>
        <p:spPr>
          <a:xfrm>
            <a:off x="5792867" y="4314230"/>
            <a:ext cx="3058597" cy="583644"/>
          </a:xfrm>
          <a:prstGeom prst="rect">
            <a:avLst/>
          </a:prstGeom>
          <a:noFill/>
          <a:ln/>
        </p:spPr>
        <p:txBody>
          <a:bodyPr wrap="square" rtlCol="0" anchor="t"/>
          <a:lstStyle/>
          <a:p>
            <a:pPr indent="0" marL="0">
              <a:lnSpc>
                <a:spcPts val="2298"/>
              </a:lnSpc>
              <a:buNone/>
            </a:pPr>
            <a:r>
              <a:rPr lang="en-US" sz="1838" dirty="0">
                <a:solidFill>
                  <a:srgbClr val="C6BFEE"/>
                </a:solidFill>
                <a:latin typeface="Prompt" pitchFamily="34" charset="0"/>
                <a:ea typeface="Prompt" pitchFamily="34" charset="-122"/>
                <a:cs typeface="Prompt" pitchFamily="34" charset="-120"/>
              </a:rPr>
              <a:t>Creation of a Transition Dictionary</a:t>
            </a:r>
            <a:endParaRPr lang="en-US" sz="1838" dirty="0"/>
          </a:p>
        </p:txBody>
      </p:sp>
      <p:sp>
        <p:nvSpPr>
          <p:cNvPr id="9" name="Text 5"/>
          <p:cNvSpPr/>
          <p:nvPr/>
        </p:nvSpPr>
        <p:spPr>
          <a:xfrm>
            <a:off x="5792867" y="5107900"/>
            <a:ext cx="3058597" cy="2353628"/>
          </a:xfrm>
          <a:prstGeom prst="rect">
            <a:avLst/>
          </a:prstGeom>
          <a:noFill/>
          <a:ln/>
        </p:spPr>
        <p:txBody>
          <a:bodyPr wrap="square" rtlCol="0" anchor="t"/>
          <a:lstStyle/>
          <a:p>
            <a:pPr indent="0" marL="0">
              <a:lnSpc>
                <a:spcPts val="2647"/>
              </a:lnSpc>
              <a:buNone/>
            </a:pPr>
            <a:r>
              <a:rPr lang="en-US" sz="1654" dirty="0">
                <a:solidFill>
                  <a:srgbClr val="DAD8E9"/>
                </a:solidFill>
                <a:latin typeface="Mukta" pitchFamily="34" charset="0"/>
                <a:ea typeface="Mukta" pitchFamily="34" charset="-122"/>
                <a:cs typeface="Mukta" pitchFamily="34" charset="-120"/>
              </a:rPr>
              <a:t>The transition dictionary is a crucial component that maps the connections between different words and phrases. This enables the tool to seamlessly transition between them when generating new comments.</a:t>
            </a:r>
            <a:endParaRPr lang="en-US" sz="1654" dirty="0"/>
          </a:p>
        </p:txBody>
      </p:sp>
      <p:sp>
        <p:nvSpPr>
          <p:cNvPr id="10" name="Text 6"/>
          <p:cNvSpPr/>
          <p:nvPr/>
        </p:nvSpPr>
        <p:spPr>
          <a:xfrm>
            <a:off x="9371767" y="4314230"/>
            <a:ext cx="2334578" cy="291822"/>
          </a:xfrm>
          <a:prstGeom prst="rect">
            <a:avLst/>
          </a:prstGeom>
          <a:noFill/>
          <a:ln/>
        </p:spPr>
        <p:txBody>
          <a:bodyPr wrap="none" rtlCol="0" anchor="t"/>
          <a:lstStyle/>
          <a:p>
            <a:pPr indent="0" marL="0">
              <a:lnSpc>
                <a:spcPts val="2298"/>
              </a:lnSpc>
              <a:buNone/>
            </a:pPr>
            <a:r>
              <a:rPr lang="en-US" sz="1838" dirty="0">
                <a:solidFill>
                  <a:srgbClr val="C6BFEE"/>
                </a:solidFill>
                <a:latin typeface="Prompt" pitchFamily="34" charset="0"/>
                <a:ea typeface="Prompt" pitchFamily="34" charset="-122"/>
                <a:cs typeface="Prompt" pitchFamily="34" charset="-120"/>
              </a:rPr>
              <a:t>Generative Function</a:t>
            </a:r>
            <a:endParaRPr lang="en-US" sz="1838" dirty="0"/>
          </a:p>
        </p:txBody>
      </p:sp>
      <p:sp>
        <p:nvSpPr>
          <p:cNvPr id="11" name="Text 7"/>
          <p:cNvSpPr/>
          <p:nvPr/>
        </p:nvSpPr>
        <p:spPr>
          <a:xfrm>
            <a:off x="9371767" y="4816078"/>
            <a:ext cx="3058597" cy="2353628"/>
          </a:xfrm>
          <a:prstGeom prst="rect">
            <a:avLst/>
          </a:prstGeom>
          <a:noFill/>
          <a:ln/>
        </p:spPr>
        <p:txBody>
          <a:bodyPr wrap="square" rtlCol="0" anchor="t"/>
          <a:lstStyle/>
          <a:p>
            <a:pPr indent="0" marL="0">
              <a:lnSpc>
                <a:spcPts val="2647"/>
              </a:lnSpc>
              <a:buNone/>
            </a:pPr>
            <a:r>
              <a:rPr lang="en-US" sz="1654" dirty="0">
                <a:solidFill>
                  <a:srgbClr val="DAD8E9"/>
                </a:solidFill>
                <a:latin typeface="Mukta" pitchFamily="34" charset="0"/>
                <a:ea typeface="Mukta" pitchFamily="34" charset="-122"/>
                <a:cs typeface="Mukta" pitchFamily="34" charset="-120"/>
              </a:rPr>
              <a:t>The final step is to implement a function that leverages the transition dictionary to generate new comments. This function takes a seed word or phrase and uses the dictionary to build a complete, contextually relevant comment.</a:t>
            </a:r>
            <a:endParaRPr lang="en-US" sz="1654"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1102043"/>
            <a:ext cx="5486400" cy="685800"/>
          </a:xfrm>
          <a:prstGeom prst="rect">
            <a:avLst/>
          </a:prstGeom>
          <a:noFill/>
          <a:ln/>
        </p:spPr>
        <p:txBody>
          <a:bodyPr wrap="none" rtlCol="0" anchor="t"/>
          <a:lstStyle/>
          <a:p>
            <a:pPr indent="0" marL="0">
              <a:lnSpc>
                <a:spcPts val="5400"/>
              </a:lnSpc>
              <a:buNone/>
            </a:pPr>
            <a:r>
              <a:rPr lang="en-US" sz="4320" dirty="0">
                <a:solidFill>
                  <a:srgbClr val="C6BFEE"/>
                </a:solidFill>
                <a:latin typeface="Prompt" pitchFamily="34" charset="0"/>
                <a:ea typeface="Prompt" pitchFamily="34" charset="-122"/>
                <a:cs typeface="Prompt" pitchFamily="34" charset="-120"/>
              </a:rPr>
              <a:t>API Endpoint</a:t>
            </a:r>
            <a:endParaRPr lang="en-US" sz="4320" dirty="0"/>
          </a:p>
        </p:txBody>
      </p:sp>
      <p:sp>
        <p:nvSpPr>
          <p:cNvPr id="6" name="Text 2"/>
          <p:cNvSpPr/>
          <p:nvPr/>
        </p:nvSpPr>
        <p:spPr>
          <a:xfrm>
            <a:off x="864037" y="2158127"/>
            <a:ext cx="7415927" cy="1208008"/>
          </a:xfrm>
          <a:prstGeom prst="rect">
            <a:avLst/>
          </a:prstGeom>
          <a:noFill/>
          <a:ln/>
        </p:spPr>
        <p:txBody>
          <a:bodyPr wrap="square" rtlCol="0" anchor="t"/>
          <a:lstStyle/>
          <a:p>
            <a:pPr indent="0" marL="0">
              <a:lnSpc>
                <a:spcPts val="3110"/>
              </a:lnSpc>
              <a:buNone/>
            </a:pPr>
            <a:r>
              <a:rPr lang="en-US" sz="1944" dirty="0">
                <a:solidFill>
                  <a:srgbClr val="DAD8E9"/>
                </a:solidFill>
                <a:latin typeface="Mukta" pitchFamily="34" charset="0"/>
                <a:ea typeface="Mukta" pitchFamily="34" charset="-122"/>
                <a:cs typeface="Mukta" pitchFamily="34" charset="-120"/>
              </a:rPr>
              <a:t>The Random Comment Generator Tool offers a convenient API endpoint for generating contextual comments. The endpoint is located at </a:t>
            </a:r>
            <a:pPr indent="0" marL="0">
              <a:lnSpc>
                <a:spcPts val="3110"/>
              </a:lnSpc>
              <a:buNone/>
            </a:pPr>
            <a:r>
              <a:rPr lang="en-US" sz="1944" dirty="0">
                <a:solidFill>
                  <a:srgbClr val="DAD8E9"/>
                </a:solidFill>
                <a:highlight>
                  <a:srgbClr val="321A2C"/>
                </a:highlight>
                <a:latin typeface="Consolas" pitchFamily="34" charset="0"/>
                <a:ea typeface="Consolas" pitchFamily="34" charset="-122"/>
                <a:cs typeface="Consolas" pitchFamily="34" charset="-120"/>
              </a:rPr>
              <a:t>/generate</a:t>
            </a:r>
            <a:pPr indent="0" marL="0">
              <a:lnSpc>
                <a:spcPts val="3110"/>
              </a:lnSpc>
              <a:buNone/>
            </a:pPr>
            <a:r>
              <a:rPr lang="en-US" sz="1944" dirty="0">
                <a:solidFill>
                  <a:srgbClr val="DAD8E9"/>
                </a:solidFill>
                <a:latin typeface="Mukta" pitchFamily="34" charset="0"/>
                <a:ea typeface="Mukta" pitchFamily="34" charset="-122"/>
                <a:cs typeface="Mukta" pitchFamily="34" charset="-120"/>
              </a:rPr>
              <a:t>, and it can be accessed using the HTTP POST method.</a:t>
            </a:r>
            <a:endParaRPr lang="en-US" sz="1944" dirty="0"/>
          </a:p>
        </p:txBody>
      </p:sp>
      <p:sp>
        <p:nvSpPr>
          <p:cNvPr id="7" name="Text 3"/>
          <p:cNvSpPr/>
          <p:nvPr/>
        </p:nvSpPr>
        <p:spPr>
          <a:xfrm>
            <a:off x="864037" y="3643789"/>
            <a:ext cx="7415927" cy="1625918"/>
          </a:xfrm>
          <a:prstGeom prst="rect">
            <a:avLst/>
          </a:prstGeom>
          <a:noFill/>
          <a:ln/>
        </p:spPr>
        <p:txBody>
          <a:bodyPr wrap="square" rtlCol="0" anchor="t"/>
          <a:lstStyle/>
          <a:p>
            <a:pPr indent="0" marL="0">
              <a:lnSpc>
                <a:spcPts val="3110"/>
              </a:lnSpc>
              <a:buNone/>
            </a:pPr>
            <a:r>
              <a:rPr lang="en-US" sz="1944" dirty="0">
                <a:solidFill>
                  <a:srgbClr val="DAD8E9"/>
                </a:solidFill>
                <a:latin typeface="Mukta" pitchFamily="34" charset="0"/>
                <a:ea typeface="Mukta" pitchFamily="34" charset="-122"/>
                <a:cs typeface="Mukta" pitchFamily="34" charset="-120"/>
              </a:rPr>
              <a:t>To use the API, you'll need to provide a </a:t>
            </a:r>
            <a:pPr indent="0" marL="0">
              <a:lnSpc>
                <a:spcPts val="3110"/>
              </a:lnSpc>
              <a:buNone/>
            </a:pPr>
            <a:r>
              <a:rPr lang="en-US" sz="1944" dirty="0">
                <a:solidFill>
                  <a:srgbClr val="DAD8E9"/>
                </a:solidFill>
                <a:highlight>
                  <a:srgbClr val="321A2C"/>
                </a:highlight>
                <a:latin typeface="Consolas" pitchFamily="34" charset="0"/>
                <a:ea typeface="Consolas" pitchFamily="34" charset="-122"/>
                <a:cs typeface="Consolas" pitchFamily="34" charset="-120"/>
              </a:rPr>
              <a:t>seed_word</a:t>
            </a:r>
            <a:pPr indent="0" marL="0">
              <a:lnSpc>
                <a:spcPts val="3110"/>
              </a:lnSpc>
              <a:buNone/>
            </a:pPr>
            <a:r>
              <a:rPr lang="en-US" sz="1944" dirty="0">
                <a:solidFill>
                  <a:srgbClr val="DAD8E9"/>
                </a:solidFill>
                <a:latin typeface="Mukta" pitchFamily="34" charset="0"/>
                <a:ea typeface="Mukta" pitchFamily="34" charset="-122"/>
                <a:cs typeface="Mukta" pitchFamily="34" charset="-120"/>
              </a:rPr>
              <a:t> parameter, which is the starting point for the comment generation. Additionally, you can optionally include a </a:t>
            </a:r>
            <a:pPr indent="0" marL="0">
              <a:lnSpc>
                <a:spcPts val="3110"/>
              </a:lnSpc>
              <a:buNone/>
            </a:pPr>
            <a:r>
              <a:rPr lang="en-US" sz="1944" dirty="0">
                <a:solidFill>
                  <a:srgbClr val="DAD8E9"/>
                </a:solidFill>
                <a:highlight>
                  <a:srgbClr val="321A2C"/>
                </a:highlight>
                <a:latin typeface="Consolas" pitchFamily="34" charset="0"/>
                <a:ea typeface="Consolas" pitchFamily="34" charset="-122"/>
                <a:cs typeface="Consolas" pitchFamily="34" charset="-120"/>
              </a:rPr>
              <a:t>next_words</a:t>
            </a:r>
            <a:pPr indent="0" marL="0">
              <a:lnSpc>
                <a:spcPts val="3110"/>
              </a:lnSpc>
              <a:buNone/>
            </a:pPr>
            <a:r>
              <a:rPr lang="en-US" sz="1944" dirty="0">
                <a:solidFill>
                  <a:srgbClr val="DAD8E9"/>
                </a:solidFill>
                <a:latin typeface="Mukta" pitchFamily="34" charset="0"/>
                <a:ea typeface="Mukta" pitchFamily="34" charset="-122"/>
                <a:cs typeface="Mukta" pitchFamily="34" charset="-120"/>
              </a:rPr>
              <a:t> parameter to specify the desired length of the generated comment (the default is 5 words).</a:t>
            </a:r>
            <a:endParaRPr lang="en-US" sz="1944" dirty="0"/>
          </a:p>
        </p:txBody>
      </p:sp>
      <p:sp>
        <p:nvSpPr>
          <p:cNvPr id="8" name="Text 4"/>
          <p:cNvSpPr/>
          <p:nvPr/>
        </p:nvSpPr>
        <p:spPr>
          <a:xfrm>
            <a:off x="864037" y="5547360"/>
            <a:ext cx="7415927" cy="1580198"/>
          </a:xfrm>
          <a:prstGeom prst="rect">
            <a:avLst/>
          </a:prstGeom>
          <a:noFill/>
          <a:ln/>
        </p:spPr>
        <p:txBody>
          <a:bodyPr wrap="square" rtlCol="0" anchor="t"/>
          <a:lstStyle/>
          <a:p>
            <a:pPr indent="0" marL="0">
              <a:lnSpc>
                <a:spcPts val="3110"/>
              </a:lnSpc>
              <a:buNone/>
            </a:pPr>
            <a:r>
              <a:rPr lang="en-US" sz="1944" dirty="0">
                <a:solidFill>
                  <a:srgbClr val="DAD8E9"/>
                </a:solidFill>
                <a:latin typeface="Mukta" pitchFamily="34" charset="0"/>
                <a:ea typeface="Mukta" pitchFamily="34" charset="-122"/>
                <a:cs typeface="Mukta" pitchFamily="34" charset="-120"/>
              </a:rPr>
              <a:t>Once you've submitted your request, the API will return a JSON object containing the generated comment. This comment will be tailored to the provided seed word and will leverage natural language processing techniques to ensure relevance and coherence.</a:t>
            </a:r>
            <a:endParaRPr lang="en-US" sz="1944"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957"/>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957"/>
          </a:xfrm>
          <a:prstGeom prst="rect">
            <a:avLst/>
          </a:prstGeom>
        </p:spPr>
      </p:pic>
      <p:sp>
        <p:nvSpPr>
          <p:cNvPr id="5" name="Shape 1"/>
          <p:cNvSpPr/>
          <p:nvPr/>
        </p:nvSpPr>
        <p:spPr>
          <a:xfrm>
            <a:off x="0" y="0"/>
            <a:ext cx="14630400" cy="8229957"/>
          </a:xfrm>
          <a:prstGeom prst="roundRect">
            <a:avLst>
              <a:gd name="adj" fmla="val 1933"/>
            </a:avLst>
          </a:prstGeom>
          <a:solidFill>
            <a:srgbClr val="0B0C23">
              <a:alpha val="80000"/>
            </a:srgbClr>
          </a:solidFill>
          <a:ln/>
        </p:spPr>
      </p:sp>
      <p:sp>
        <p:nvSpPr>
          <p:cNvPr id="6" name="Text 2"/>
          <p:cNvSpPr/>
          <p:nvPr/>
        </p:nvSpPr>
        <p:spPr>
          <a:xfrm>
            <a:off x="1952030" y="607457"/>
            <a:ext cx="5836801" cy="613529"/>
          </a:xfrm>
          <a:prstGeom prst="rect">
            <a:avLst/>
          </a:prstGeom>
          <a:noFill/>
          <a:ln/>
        </p:spPr>
        <p:txBody>
          <a:bodyPr wrap="none" rtlCol="0" anchor="t"/>
          <a:lstStyle/>
          <a:p>
            <a:pPr indent="0" marL="0">
              <a:lnSpc>
                <a:spcPts val="4832"/>
              </a:lnSpc>
              <a:buNone/>
            </a:pPr>
            <a:r>
              <a:rPr lang="en-US" sz="3865" dirty="0">
                <a:solidFill>
                  <a:srgbClr val="C6BFEE"/>
                </a:solidFill>
                <a:latin typeface="Prompt" pitchFamily="34" charset="0"/>
                <a:ea typeface="Prompt" pitchFamily="34" charset="-122"/>
                <a:cs typeface="Prompt" pitchFamily="34" charset="-120"/>
              </a:rPr>
              <a:t>Running the Application</a:t>
            </a:r>
            <a:endParaRPr lang="en-US" sz="3865" dirty="0"/>
          </a:p>
        </p:txBody>
      </p:sp>
      <p:sp>
        <p:nvSpPr>
          <p:cNvPr id="7" name="Shape 3"/>
          <p:cNvSpPr/>
          <p:nvPr/>
        </p:nvSpPr>
        <p:spPr>
          <a:xfrm>
            <a:off x="7301508" y="1552337"/>
            <a:ext cx="27503" cy="6070163"/>
          </a:xfrm>
          <a:prstGeom prst="roundRect">
            <a:avLst>
              <a:gd name="adj" fmla="val 337354"/>
            </a:avLst>
          </a:prstGeom>
          <a:solidFill>
            <a:srgbClr val="6D4562"/>
          </a:solidFill>
          <a:ln/>
        </p:spPr>
      </p:sp>
      <p:sp>
        <p:nvSpPr>
          <p:cNvPr id="8" name="Shape 4"/>
          <p:cNvSpPr/>
          <p:nvPr/>
        </p:nvSpPr>
        <p:spPr>
          <a:xfrm>
            <a:off x="6293644" y="2035552"/>
            <a:ext cx="773073" cy="27503"/>
          </a:xfrm>
          <a:prstGeom prst="roundRect">
            <a:avLst>
              <a:gd name="adj" fmla="val 337354"/>
            </a:avLst>
          </a:prstGeom>
          <a:solidFill>
            <a:srgbClr val="6D4562"/>
          </a:solidFill>
          <a:ln/>
        </p:spPr>
      </p:sp>
      <p:sp>
        <p:nvSpPr>
          <p:cNvPr id="9" name="Shape 5"/>
          <p:cNvSpPr/>
          <p:nvPr/>
        </p:nvSpPr>
        <p:spPr>
          <a:xfrm>
            <a:off x="7066717" y="1800820"/>
            <a:ext cx="496967" cy="496967"/>
          </a:xfrm>
          <a:prstGeom prst="roundRect">
            <a:avLst>
              <a:gd name="adj" fmla="val 18670"/>
            </a:avLst>
          </a:prstGeom>
          <a:solidFill>
            <a:srgbClr val="542C49"/>
          </a:solidFill>
          <a:ln w="7620">
            <a:solidFill>
              <a:srgbClr val="6D4562"/>
            </a:solidFill>
            <a:prstDash val="solid"/>
          </a:ln>
        </p:spPr>
      </p:sp>
      <p:sp>
        <p:nvSpPr>
          <p:cNvPr id="10" name="Text 6"/>
          <p:cNvSpPr/>
          <p:nvPr/>
        </p:nvSpPr>
        <p:spPr>
          <a:xfrm>
            <a:off x="7260074" y="1902023"/>
            <a:ext cx="110133" cy="294561"/>
          </a:xfrm>
          <a:prstGeom prst="rect">
            <a:avLst/>
          </a:prstGeom>
          <a:noFill/>
          <a:ln/>
        </p:spPr>
        <p:txBody>
          <a:bodyPr wrap="none" rtlCol="0" anchor="t"/>
          <a:lstStyle/>
          <a:p>
            <a:pPr algn="ctr" indent="0" marL="0">
              <a:lnSpc>
                <a:spcPts val="2319"/>
              </a:lnSpc>
              <a:buNone/>
            </a:pPr>
            <a:r>
              <a:rPr lang="en-US" sz="2319" dirty="0">
                <a:solidFill>
                  <a:srgbClr val="DAD8E9"/>
                </a:solidFill>
                <a:latin typeface="Prompt" pitchFamily="34" charset="0"/>
                <a:ea typeface="Prompt" pitchFamily="34" charset="-122"/>
                <a:cs typeface="Prompt" pitchFamily="34" charset="-120"/>
              </a:rPr>
              <a:t>1</a:t>
            </a:r>
            <a:endParaRPr lang="en-US" sz="2319" dirty="0"/>
          </a:p>
        </p:txBody>
      </p:sp>
      <p:sp>
        <p:nvSpPr>
          <p:cNvPr id="11" name="Text 7"/>
          <p:cNvSpPr/>
          <p:nvPr/>
        </p:nvSpPr>
        <p:spPr>
          <a:xfrm>
            <a:off x="3478054" y="1773198"/>
            <a:ext cx="2622233" cy="306824"/>
          </a:xfrm>
          <a:prstGeom prst="rect">
            <a:avLst/>
          </a:prstGeom>
          <a:noFill/>
          <a:ln/>
        </p:spPr>
        <p:txBody>
          <a:bodyPr wrap="none" rtlCol="0" anchor="t"/>
          <a:lstStyle/>
          <a:p>
            <a:pPr algn="r" indent="0" marL="0">
              <a:lnSpc>
                <a:spcPts val="2416"/>
              </a:lnSpc>
              <a:buNone/>
            </a:pPr>
            <a:r>
              <a:rPr lang="en-US" sz="1933" dirty="0">
                <a:solidFill>
                  <a:srgbClr val="DAD8E9"/>
                </a:solidFill>
                <a:latin typeface="Prompt" pitchFamily="34" charset="0"/>
                <a:ea typeface="Prompt" pitchFamily="34" charset="-122"/>
                <a:cs typeface="Prompt" pitchFamily="34" charset="-120"/>
              </a:rPr>
              <a:t>Launch the Flask App</a:t>
            </a:r>
            <a:endParaRPr lang="en-US" sz="1933" dirty="0"/>
          </a:p>
        </p:txBody>
      </p:sp>
      <p:sp>
        <p:nvSpPr>
          <p:cNvPr id="12" name="Text 8"/>
          <p:cNvSpPr/>
          <p:nvPr/>
        </p:nvSpPr>
        <p:spPr>
          <a:xfrm>
            <a:off x="1952030" y="2212538"/>
            <a:ext cx="4148257" cy="1413510"/>
          </a:xfrm>
          <a:prstGeom prst="rect">
            <a:avLst/>
          </a:prstGeom>
          <a:noFill/>
          <a:ln/>
        </p:spPr>
        <p:txBody>
          <a:bodyPr wrap="square" rtlCol="0" anchor="t"/>
          <a:lstStyle/>
          <a:p>
            <a:pPr algn="r" indent="0" marL="0">
              <a:lnSpc>
                <a:spcPts val="2783"/>
              </a:lnSpc>
              <a:buNone/>
            </a:pPr>
            <a:r>
              <a:rPr lang="en-US" sz="1739" dirty="0">
                <a:solidFill>
                  <a:srgbClr val="DAD8E9"/>
                </a:solidFill>
                <a:latin typeface="Mukta" pitchFamily="34" charset="0"/>
                <a:ea typeface="Mukta" pitchFamily="34" charset="-122"/>
                <a:cs typeface="Mukta" pitchFamily="34" charset="-120"/>
              </a:rPr>
              <a:t>Begin by running the Flask application using the provided command. This will quickly start the local development server and make the tool accessible for you to explore.</a:t>
            </a:r>
            <a:endParaRPr lang="en-US" sz="1739" dirty="0"/>
          </a:p>
        </p:txBody>
      </p:sp>
      <p:sp>
        <p:nvSpPr>
          <p:cNvPr id="13" name="Shape 9"/>
          <p:cNvSpPr/>
          <p:nvPr/>
        </p:nvSpPr>
        <p:spPr>
          <a:xfrm>
            <a:off x="7563683" y="3139976"/>
            <a:ext cx="773073" cy="27503"/>
          </a:xfrm>
          <a:prstGeom prst="roundRect">
            <a:avLst>
              <a:gd name="adj" fmla="val 337354"/>
            </a:avLst>
          </a:prstGeom>
          <a:solidFill>
            <a:srgbClr val="6D4562"/>
          </a:solidFill>
          <a:ln/>
        </p:spPr>
      </p:sp>
      <p:sp>
        <p:nvSpPr>
          <p:cNvPr id="14" name="Shape 10"/>
          <p:cNvSpPr/>
          <p:nvPr/>
        </p:nvSpPr>
        <p:spPr>
          <a:xfrm>
            <a:off x="7066717" y="2905244"/>
            <a:ext cx="496967" cy="496967"/>
          </a:xfrm>
          <a:prstGeom prst="roundRect">
            <a:avLst>
              <a:gd name="adj" fmla="val 18670"/>
            </a:avLst>
          </a:prstGeom>
          <a:solidFill>
            <a:srgbClr val="542C49"/>
          </a:solidFill>
          <a:ln w="7620">
            <a:solidFill>
              <a:srgbClr val="6D4562"/>
            </a:solidFill>
            <a:prstDash val="solid"/>
          </a:ln>
        </p:spPr>
      </p:sp>
      <p:sp>
        <p:nvSpPr>
          <p:cNvPr id="15" name="Text 11"/>
          <p:cNvSpPr/>
          <p:nvPr/>
        </p:nvSpPr>
        <p:spPr>
          <a:xfrm>
            <a:off x="7228999" y="3006447"/>
            <a:ext cx="172283" cy="294561"/>
          </a:xfrm>
          <a:prstGeom prst="rect">
            <a:avLst/>
          </a:prstGeom>
          <a:noFill/>
          <a:ln/>
        </p:spPr>
        <p:txBody>
          <a:bodyPr wrap="none" rtlCol="0" anchor="t"/>
          <a:lstStyle/>
          <a:p>
            <a:pPr algn="ctr" indent="0" marL="0">
              <a:lnSpc>
                <a:spcPts val="2319"/>
              </a:lnSpc>
              <a:buNone/>
            </a:pPr>
            <a:r>
              <a:rPr lang="en-US" sz="2319" dirty="0">
                <a:solidFill>
                  <a:srgbClr val="DAD8E9"/>
                </a:solidFill>
                <a:latin typeface="Prompt" pitchFamily="34" charset="0"/>
                <a:ea typeface="Prompt" pitchFamily="34" charset="-122"/>
                <a:cs typeface="Prompt" pitchFamily="34" charset="-120"/>
              </a:rPr>
              <a:t>2</a:t>
            </a:r>
            <a:endParaRPr lang="en-US" sz="2319" dirty="0"/>
          </a:p>
        </p:txBody>
      </p:sp>
      <p:sp>
        <p:nvSpPr>
          <p:cNvPr id="16" name="Text 12"/>
          <p:cNvSpPr/>
          <p:nvPr/>
        </p:nvSpPr>
        <p:spPr>
          <a:xfrm>
            <a:off x="8530114" y="2877622"/>
            <a:ext cx="3154799" cy="306824"/>
          </a:xfrm>
          <a:prstGeom prst="rect">
            <a:avLst/>
          </a:prstGeom>
          <a:noFill/>
          <a:ln/>
        </p:spPr>
        <p:txBody>
          <a:bodyPr wrap="none" rtlCol="0" anchor="t"/>
          <a:lstStyle/>
          <a:p>
            <a:pPr algn="l" indent="0" marL="0">
              <a:lnSpc>
                <a:spcPts val="2416"/>
              </a:lnSpc>
              <a:buNone/>
            </a:pPr>
            <a:r>
              <a:rPr lang="en-US" sz="1933" dirty="0">
                <a:solidFill>
                  <a:srgbClr val="DAD8E9"/>
                </a:solidFill>
                <a:latin typeface="Prompt" pitchFamily="34" charset="0"/>
                <a:ea typeface="Prompt" pitchFamily="34" charset="-122"/>
                <a:cs typeface="Prompt" pitchFamily="34" charset="-120"/>
              </a:rPr>
              <a:t>Explore the Web Interface</a:t>
            </a:r>
            <a:endParaRPr lang="en-US" sz="1933" dirty="0"/>
          </a:p>
        </p:txBody>
      </p:sp>
      <p:sp>
        <p:nvSpPr>
          <p:cNvPr id="17" name="Text 13"/>
          <p:cNvSpPr/>
          <p:nvPr/>
        </p:nvSpPr>
        <p:spPr>
          <a:xfrm>
            <a:off x="8530114" y="3316962"/>
            <a:ext cx="4148257" cy="2120265"/>
          </a:xfrm>
          <a:prstGeom prst="rect">
            <a:avLst/>
          </a:prstGeom>
          <a:noFill/>
          <a:ln/>
        </p:spPr>
        <p:txBody>
          <a:bodyPr wrap="square" rtlCol="0" anchor="t"/>
          <a:lstStyle/>
          <a:p>
            <a:pPr algn="l" indent="0" marL="0">
              <a:lnSpc>
                <a:spcPts val="2783"/>
              </a:lnSpc>
              <a:buNone/>
            </a:pPr>
            <a:r>
              <a:rPr lang="en-US" sz="1739" dirty="0">
                <a:solidFill>
                  <a:srgbClr val="DAD8E9"/>
                </a:solidFill>
                <a:latin typeface="Mukta" pitchFamily="34" charset="0"/>
                <a:ea typeface="Mukta" pitchFamily="34" charset="-122"/>
                <a:cs typeface="Mukta" pitchFamily="34" charset="-120"/>
              </a:rPr>
              <a:t>The intuitive web-based interface allows you to easily generate random comments directly within your browser. Interact with the user-friendly UI to see the tool in action and witness the power of the comment generation engine.</a:t>
            </a:r>
            <a:endParaRPr lang="en-US" sz="1739" dirty="0"/>
          </a:p>
        </p:txBody>
      </p:sp>
      <p:sp>
        <p:nvSpPr>
          <p:cNvPr id="18" name="Shape 14"/>
          <p:cNvSpPr/>
          <p:nvPr/>
        </p:nvSpPr>
        <p:spPr>
          <a:xfrm>
            <a:off x="6293644" y="4751010"/>
            <a:ext cx="773073" cy="27503"/>
          </a:xfrm>
          <a:prstGeom prst="roundRect">
            <a:avLst>
              <a:gd name="adj" fmla="val 337354"/>
            </a:avLst>
          </a:prstGeom>
          <a:solidFill>
            <a:srgbClr val="6D4562"/>
          </a:solidFill>
          <a:ln/>
        </p:spPr>
      </p:sp>
      <p:sp>
        <p:nvSpPr>
          <p:cNvPr id="19" name="Shape 15"/>
          <p:cNvSpPr/>
          <p:nvPr/>
        </p:nvSpPr>
        <p:spPr>
          <a:xfrm>
            <a:off x="7066717" y="4516279"/>
            <a:ext cx="496967" cy="496967"/>
          </a:xfrm>
          <a:prstGeom prst="roundRect">
            <a:avLst>
              <a:gd name="adj" fmla="val 18670"/>
            </a:avLst>
          </a:prstGeom>
          <a:solidFill>
            <a:srgbClr val="542C49"/>
          </a:solidFill>
          <a:ln w="7620">
            <a:solidFill>
              <a:srgbClr val="6D4562"/>
            </a:solidFill>
            <a:prstDash val="solid"/>
          </a:ln>
        </p:spPr>
      </p:sp>
      <p:sp>
        <p:nvSpPr>
          <p:cNvPr id="20" name="Text 16"/>
          <p:cNvSpPr/>
          <p:nvPr/>
        </p:nvSpPr>
        <p:spPr>
          <a:xfrm>
            <a:off x="7229713" y="4617482"/>
            <a:ext cx="170855" cy="294561"/>
          </a:xfrm>
          <a:prstGeom prst="rect">
            <a:avLst/>
          </a:prstGeom>
          <a:noFill/>
          <a:ln/>
        </p:spPr>
        <p:txBody>
          <a:bodyPr wrap="none" rtlCol="0" anchor="t"/>
          <a:lstStyle/>
          <a:p>
            <a:pPr algn="ctr" indent="0" marL="0">
              <a:lnSpc>
                <a:spcPts val="2319"/>
              </a:lnSpc>
              <a:buNone/>
            </a:pPr>
            <a:r>
              <a:rPr lang="en-US" sz="2319" dirty="0">
                <a:solidFill>
                  <a:srgbClr val="DAD8E9"/>
                </a:solidFill>
                <a:latin typeface="Prompt" pitchFamily="34" charset="0"/>
                <a:ea typeface="Prompt" pitchFamily="34" charset="-122"/>
                <a:cs typeface="Prompt" pitchFamily="34" charset="-120"/>
              </a:rPr>
              <a:t>3</a:t>
            </a:r>
            <a:endParaRPr lang="en-US" sz="2319" dirty="0"/>
          </a:p>
        </p:txBody>
      </p:sp>
      <p:sp>
        <p:nvSpPr>
          <p:cNvPr id="21" name="Text 17"/>
          <p:cNvSpPr/>
          <p:nvPr/>
        </p:nvSpPr>
        <p:spPr>
          <a:xfrm>
            <a:off x="3487817" y="4488656"/>
            <a:ext cx="2612469" cy="306824"/>
          </a:xfrm>
          <a:prstGeom prst="rect">
            <a:avLst/>
          </a:prstGeom>
          <a:noFill/>
          <a:ln/>
        </p:spPr>
        <p:txBody>
          <a:bodyPr wrap="none" rtlCol="0" anchor="t"/>
          <a:lstStyle/>
          <a:p>
            <a:pPr algn="r" indent="0" marL="0">
              <a:lnSpc>
                <a:spcPts val="2416"/>
              </a:lnSpc>
              <a:buNone/>
            </a:pPr>
            <a:r>
              <a:rPr lang="en-US" sz="1933" dirty="0">
                <a:solidFill>
                  <a:srgbClr val="DAD8E9"/>
                </a:solidFill>
                <a:latin typeface="Prompt" pitchFamily="34" charset="0"/>
                <a:ea typeface="Prompt" pitchFamily="34" charset="-122"/>
                <a:cs typeface="Prompt" pitchFamily="34" charset="-120"/>
              </a:rPr>
              <a:t>Test the API Endpoint</a:t>
            </a:r>
            <a:endParaRPr lang="en-US" sz="1933" dirty="0"/>
          </a:p>
        </p:txBody>
      </p:sp>
      <p:sp>
        <p:nvSpPr>
          <p:cNvPr id="22" name="Text 18"/>
          <p:cNvSpPr/>
          <p:nvPr/>
        </p:nvSpPr>
        <p:spPr>
          <a:xfrm>
            <a:off x="1952030" y="4927997"/>
            <a:ext cx="4148257" cy="2473643"/>
          </a:xfrm>
          <a:prstGeom prst="rect">
            <a:avLst/>
          </a:prstGeom>
          <a:noFill/>
          <a:ln/>
        </p:spPr>
        <p:txBody>
          <a:bodyPr wrap="square" rtlCol="0" anchor="t"/>
          <a:lstStyle/>
          <a:p>
            <a:pPr algn="r" indent="0" marL="0">
              <a:lnSpc>
                <a:spcPts val="2783"/>
              </a:lnSpc>
              <a:buNone/>
            </a:pPr>
            <a:r>
              <a:rPr lang="en-US" sz="1739" dirty="0">
                <a:solidFill>
                  <a:srgbClr val="DAD8E9"/>
                </a:solidFill>
                <a:latin typeface="Mukta" pitchFamily="34" charset="0"/>
                <a:ea typeface="Mukta" pitchFamily="34" charset="-122"/>
                <a:cs typeface="Mukta" pitchFamily="34" charset="-120"/>
              </a:rPr>
              <a:t>Dive deeper by testing the API functionality. Send HTTP POST requests to the </a:t>
            </a:r>
            <a:pPr algn="r" indent="0" marL="0">
              <a:lnSpc>
                <a:spcPts val="2783"/>
              </a:lnSpc>
              <a:buNone/>
            </a:pPr>
            <a:r>
              <a:rPr lang="en-US" sz="1739" b="1" dirty="0">
                <a:solidFill>
                  <a:srgbClr val="DAD8E9"/>
                </a:solidFill>
                <a:latin typeface="Mukta" pitchFamily="34" charset="0"/>
                <a:ea typeface="Mukta" pitchFamily="34" charset="-122"/>
                <a:cs typeface="Mukta" pitchFamily="34" charset="-120"/>
              </a:rPr>
              <a:t>/generate</a:t>
            </a:r>
            <a:pPr algn="r" indent="0" marL="0">
              <a:lnSpc>
                <a:spcPts val="2783"/>
              </a:lnSpc>
              <a:buNone/>
            </a:pPr>
            <a:r>
              <a:rPr lang="en-US" sz="1739" dirty="0">
                <a:solidFill>
                  <a:srgbClr val="DAD8E9"/>
                </a:solidFill>
                <a:latin typeface="Mukta" pitchFamily="34" charset="0"/>
                <a:ea typeface="Mukta" pitchFamily="34" charset="-122"/>
                <a:cs typeface="Mukta" pitchFamily="34" charset="-120"/>
              </a:rPr>
              <a:t> endpoint, providing a seed word to kickstart the comment generation process. Observe how the tool leverages natural language processing to produce contextually relevant and engaging comments.</a:t>
            </a:r>
            <a:endParaRPr lang="en-US" sz="1739"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2230041" y="577691"/>
            <a:ext cx="4654510" cy="581739"/>
          </a:xfrm>
          <a:prstGeom prst="rect">
            <a:avLst/>
          </a:prstGeom>
          <a:noFill/>
          <a:ln/>
        </p:spPr>
        <p:txBody>
          <a:bodyPr wrap="none" rtlCol="0" anchor="t"/>
          <a:lstStyle/>
          <a:p>
            <a:pPr indent="0" marL="0">
              <a:lnSpc>
                <a:spcPts val="4581"/>
              </a:lnSpc>
              <a:buNone/>
            </a:pPr>
            <a:r>
              <a:rPr lang="en-US" sz="3665" dirty="0">
                <a:solidFill>
                  <a:srgbClr val="C6BFEE"/>
                </a:solidFill>
                <a:latin typeface="Prompt" pitchFamily="34" charset="0"/>
                <a:ea typeface="Prompt" pitchFamily="34" charset="-122"/>
                <a:cs typeface="Prompt" pitchFamily="34" charset="-120"/>
              </a:rPr>
              <a:t>User Interface</a:t>
            </a:r>
            <a:endParaRPr lang="en-US" sz="3665" dirty="0"/>
          </a:p>
        </p:txBody>
      </p:sp>
      <p:sp>
        <p:nvSpPr>
          <p:cNvPr id="5" name="Text 2"/>
          <p:cNvSpPr/>
          <p:nvPr/>
        </p:nvSpPr>
        <p:spPr>
          <a:xfrm>
            <a:off x="2230041" y="1473518"/>
            <a:ext cx="10170200" cy="1675209"/>
          </a:xfrm>
          <a:prstGeom prst="rect">
            <a:avLst/>
          </a:prstGeom>
          <a:noFill/>
          <a:ln/>
        </p:spPr>
        <p:txBody>
          <a:bodyPr wrap="square" rtlCol="0" anchor="t"/>
          <a:lstStyle/>
          <a:p>
            <a:pPr indent="0" marL="0">
              <a:lnSpc>
                <a:spcPts val="2639"/>
              </a:lnSpc>
              <a:buNone/>
            </a:pPr>
            <a:r>
              <a:rPr lang="en-US" sz="1649" dirty="0">
                <a:solidFill>
                  <a:srgbClr val="DAD8E9"/>
                </a:solidFill>
                <a:latin typeface="Mukta" pitchFamily="34" charset="0"/>
                <a:ea typeface="Mukta" pitchFamily="34" charset="-122"/>
                <a:cs typeface="Mukta" pitchFamily="34" charset="-120"/>
              </a:rPr>
              <a:t>The Random Comment Generator Tool will feature a clean and intuitive user interface, designed to make it easy for social media managers to generate and manage comments for their platforms. The interface will include options for selecting the target platform, setting specific keywords or themes, and customizing the tone and style of the generated comments. Additionally, the tool will provide real-time feedback and analytics to help users track the performance and effectiveness of the generated comments.</a:t>
            </a:r>
            <a:endParaRPr lang="en-US" sz="1649" dirty="0"/>
          </a:p>
        </p:txBody>
      </p:sp>
      <p:pic>
        <p:nvPicPr>
          <p:cNvPr id="6" name="Image 1" descr="preencoded.png">    </p:cNvPr>
          <p:cNvPicPr>
            <a:picLocks noChangeAspect="1"/>
          </p:cNvPicPr>
          <p:nvPr/>
        </p:nvPicPr>
        <p:blipFill>
          <a:blip r:embed="rId2"/>
          <a:stretch>
            <a:fillRect/>
          </a:stretch>
        </p:blipFill>
        <p:spPr>
          <a:xfrm>
            <a:off x="2230041" y="3384352"/>
            <a:ext cx="523637" cy="523637"/>
          </a:xfrm>
          <a:prstGeom prst="rect">
            <a:avLst/>
          </a:prstGeom>
        </p:spPr>
      </p:pic>
      <p:sp>
        <p:nvSpPr>
          <p:cNvPr id="7" name="Text 3"/>
          <p:cNvSpPr/>
          <p:nvPr/>
        </p:nvSpPr>
        <p:spPr>
          <a:xfrm>
            <a:off x="2230041" y="4117419"/>
            <a:ext cx="2327196" cy="290870"/>
          </a:xfrm>
          <a:prstGeom prst="rect">
            <a:avLst/>
          </a:prstGeom>
          <a:noFill/>
          <a:ln/>
        </p:spPr>
        <p:txBody>
          <a:bodyPr wrap="none" rtlCol="0" anchor="t"/>
          <a:lstStyle/>
          <a:p>
            <a:pPr algn="l" indent="0" marL="0">
              <a:lnSpc>
                <a:spcPts val="2291"/>
              </a:lnSpc>
              <a:buNone/>
            </a:pPr>
            <a:r>
              <a:rPr lang="en-US" sz="1833" dirty="0">
                <a:solidFill>
                  <a:srgbClr val="DAD8E9"/>
                </a:solidFill>
                <a:latin typeface="Prompt" pitchFamily="34" charset="0"/>
                <a:ea typeface="Prompt" pitchFamily="34" charset="-122"/>
                <a:cs typeface="Prompt" pitchFamily="34" charset="-120"/>
              </a:rPr>
              <a:t>Platform Selection</a:t>
            </a:r>
            <a:endParaRPr lang="en-US" sz="1833" dirty="0"/>
          </a:p>
        </p:txBody>
      </p:sp>
      <p:sp>
        <p:nvSpPr>
          <p:cNvPr id="8" name="Text 4"/>
          <p:cNvSpPr/>
          <p:nvPr/>
        </p:nvSpPr>
        <p:spPr>
          <a:xfrm>
            <a:off x="2230041" y="4533900"/>
            <a:ext cx="4927997" cy="670084"/>
          </a:xfrm>
          <a:prstGeom prst="rect">
            <a:avLst/>
          </a:prstGeom>
          <a:noFill/>
          <a:ln/>
        </p:spPr>
        <p:txBody>
          <a:bodyPr wrap="square" rtlCol="0" anchor="t"/>
          <a:lstStyle/>
          <a:p>
            <a:pPr algn="l" indent="0" marL="0">
              <a:lnSpc>
                <a:spcPts val="2639"/>
              </a:lnSpc>
              <a:buNone/>
            </a:pPr>
            <a:r>
              <a:rPr lang="en-US" sz="1649" dirty="0">
                <a:solidFill>
                  <a:srgbClr val="DAD8E9"/>
                </a:solidFill>
                <a:latin typeface="Mukta" pitchFamily="34" charset="0"/>
                <a:ea typeface="Mukta" pitchFamily="34" charset="-122"/>
                <a:cs typeface="Mukta" pitchFamily="34" charset="-120"/>
              </a:rPr>
              <a:t>Choose the target social media platform for comment generation.</a:t>
            </a:r>
            <a:endParaRPr lang="en-US" sz="1649" dirty="0"/>
          </a:p>
        </p:txBody>
      </p:sp>
      <p:pic>
        <p:nvPicPr>
          <p:cNvPr id="9" name="Image 2" descr="preencoded.png">    </p:cNvPr>
          <p:cNvPicPr>
            <a:picLocks noChangeAspect="1"/>
          </p:cNvPicPr>
          <p:nvPr/>
        </p:nvPicPr>
        <p:blipFill>
          <a:blip r:embed="rId3"/>
          <a:stretch>
            <a:fillRect/>
          </a:stretch>
        </p:blipFill>
        <p:spPr>
          <a:xfrm>
            <a:off x="7472124" y="3384352"/>
            <a:ext cx="523637" cy="523637"/>
          </a:xfrm>
          <a:prstGeom prst="rect">
            <a:avLst/>
          </a:prstGeom>
        </p:spPr>
      </p:pic>
      <p:sp>
        <p:nvSpPr>
          <p:cNvPr id="10" name="Text 5"/>
          <p:cNvSpPr/>
          <p:nvPr/>
        </p:nvSpPr>
        <p:spPr>
          <a:xfrm>
            <a:off x="7472124" y="4117419"/>
            <a:ext cx="3006566" cy="290870"/>
          </a:xfrm>
          <a:prstGeom prst="rect">
            <a:avLst/>
          </a:prstGeom>
          <a:noFill/>
          <a:ln/>
        </p:spPr>
        <p:txBody>
          <a:bodyPr wrap="none" rtlCol="0" anchor="t"/>
          <a:lstStyle/>
          <a:p>
            <a:pPr algn="l" indent="0" marL="0">
              <a:lnSpc>
                <a:spcPts val="2291"/>
              </a:lnSpc>
              <a:buNone/>
            </a:pPr>
            <a:r>
              <a:rPr lang="en-US" sz="1833" dirty="0">
                <a:solidFill>
                  <a:srgbClr val="DAD8E9"/>
                </a:solidFill>
                <a:latin typeface="Prompt" pitchFamily="34" charset="0"/>
                <a:ea typeface="Prompt" pitchFamily="34" charset="-122"/>
                <a:cs typeface="Prompt" pitchFamily="34" charset="-120"/>
              </a:rPr>
              <a:t>Keyword/Theme Selection</a:t>
            </a:r>
            <a:endParaRPr lang="en-US" sz="1833" dirty="0"/>
          </a:p>
        </p:txBody>
      </p:sp>
      <p:sp>
        <p:nvSpPr>
          <p:cNvPr id="11" name="Text 6"/>
          <p:cNvSpPr/>
          <p:nvPr/>
        </p:nvSpPr>
        <p:spPr>
          <a:xfrm>
            <a:off x="7472124" y="4533900"/>
            <a:ext cx="4928116" cy="670084"/>
          </a:xfrm>
          <a:prstGeom prst="rect">
            <a:avLst/>
          </a:prstGeom>
          <a:noFill/>
          <a:ln/>
        </p:spPr>
        <p:txBody>
          <a:bodyPr wrap="square" rtlCol="0" anchor="t"/>
          <a:lstStyle/>
          <a:p>
            <a:pPr algn="l" indent="0" marL="0">
              <a:lnSpc>
                <a:spcPts val="2639"/>
              </a:lnSpc>
              <a:buNone/>
            </a:pPr>
            <a:r>
              <a:rPr lang="en-US" sz="1649" dirty="0">
                <a:solidFill>
                  <a:srgbClr val="DAD8E9"/>
                </a:solidFill>
                <a:latin typeface="Mukta" pitchFamily="34" charset="0"/>
                <a:ea typeface="Mukta" pitchFamily="34" charset="-122"/>
                <a:cs typeface="Mukta" pitchFamily="34" charset="-120"/>
              </a:rPr>
              <a:t>Set specific keywords or themes to guide the comment generation process.</a:t>
            </a:r>
            <a:endParaRPr lang="en-US" sz="1649" dirty="0"/>
          </a:p>
        </p:txBody>
      </p:sp>
      <p:pic>
        <p:nvPicPr>
          <p:cNvPr id="12" name="Image 3" descr="preencoded.png">    </p:cNvPr>
          <p:cNvPicPr>
            <a:picLocks noChangeAspect="1"/>
          </p:cNvPicPr>
          <p:nvPr/>
        </p:nvPicPr>
        <p:blipFill>
          <a:blip r:embed="rId4"/>
          <a:stretch>
            <a:fillRect/>
          </a:stretch>
        </p:blipFill>
        <p:spPr>
          <a:xfrm>
            <a:off x="2230041" y="5832277"/>
            <a:ext cx="523637" cy="523637"/>
          </a:xfrm>
          <a:prstGeom prst="rect">
            <a:avLst/>
          </a:prstGeom>
        </p:spPr>
      </p:pic>
      <p:sp>
        <p:nvSpPr>
          <p:cNvPr id="13" name="Text 7"/>
          <p:cNvSpPr/>
          <p:nvPr/>
        </p:nvSpPr>
        <p:spPr>
          <a:xfrm>
            <a:off x="2230041" y="6565344"/>
            <a:ext cx="3365540" cy="290870"/>
          </a:xfrm>
          <a:prstGeom prst="rect">
            <a:avLst/>
          </a:prstGeom>
          <a:noFill/>
          <a:ln/>
        </p:spPr>
        <p:txBody>
          <a:bodyPr wrap="none" rtlCol="0" anchor="t"/>
          <a:lstStyle/>
          <a:p>
            <a:pPr algn="l" indent="0" marL="0">
              <a:lnSpc>
                <a:spcPts val="2291"/>
              </a:lnSpc>
              <a:buNone/>
            </a:pPr>
            <a:r>
              <a:rPr lang="en-US" sz="1833" dirty="0">
                <a:solidFill>
                  <a:srgbClr val="DAD8E9"/>
                </a:solidFill>
                <a:latin typeface="Prompt" pitchFamily="34" charset="0"/>
                <a:ea typeface="Prompt" pitchFamily="34" charset="-122"/>
                <a:cs typeface="Prompt" pitchFamily="34" charset="-120"/>
              </a:rPr>
              <a:t>Tone and Style Customization</a:t>
            </a:r>
            <a:endParaRPr lang="en-US" sz="1833" dirty="0"/>
          </a:p>
        </p:txBody>
      </p:sp>
      <p:sp>
        <p:nvSpPr>
          <p:cNvPr id="14" name="Text 8"/>
          <p:cNvSpPr/>
          <p:nvPr/>
        </p:nvSpPr>
        <p:spPr>
          <a:xfrm>
            <a:off x="2230041" y="6981825"/>
            <a:ext cx="4927997" cy="670084"/>
          </a:xfrm>
          <a:prstGeom prst="rect">
            <a:avLst/>
          </a:prstGeom>
          <a:noFill/>
          <a:ln/>
        </p:spPr>
        <p:txBody>
          <a:bodyPr wrap="square" rtlCol="0" anchor="t"/>
          <a:lstStyle/>
          <a:p>
            <a:pPr algn="l" indent="0" marL="0">
              <a:lnSpc>
                <a:spcPts val="2639"/>
              </a:lnSpc>
              <a:buNone/>
            </a:pPr>
            <a:r>
              <a:rPr lang="en-US" sz="1649" dirty="0">
                <a:solidFill>
                  <a:srgbClr val="DAD8E9"/>
                </a:solidFill>
                <a:latin typeface="Mukta" pitchFamily="34" charset="0"/>
                <a:ea typeface="Mukta" pitchFamily="34" charset="-122"/>
                <a:cs typeface="Mukta" pitchFamily="34" charset="-120"/>
              </a:rPr>
              <a:t>Adjust the tone and style of the generated comments to match the brand's voice.</a:t>
            </a:r>
            <a:endParaRPr lang="en-US" sz="1649" dirty="0"/>
          </a:p>
        </p:txBody>
      </p:sp>
      <p:pic>
        <p:nvPicPr>
          <p:cNvPr id="15" name="Image 4" descr="preencoded.png">    </p:cNvPr>
          <p:cNvPicPr>
            <a:picLocks noChangeAspect="1"/>
          </p:cNvPicPr>
          <p:nvPr/>
        </p:nvPicPr>
        <p:blipFill>
          <a:blip r:embed="rId5"/>
          <a:stretch>
            <a:fillRect/>
          </a:stretch>
        </p:blipFill>
        <p:spPr>
          <a:xfrm>
            <a:off x="7472124" y="5832277"/>
            <a:ext cx="523637" cy="523637"/>
          </a:xfrm>
          <a:prstGeom prst="rect">
            <a:avLst/>
          </a:prstGeom>
        </p:spPr>
      </p:pic>
      <p:sp>
        <p:nvSpPr>
          <p:cNvPr id="16" name="Text 9"/>
          <p:cNvSpPr/>
          <p:nvPr/>
        </p:nvSpPr>
        <p:spPr>
          <a:xfrm>
            <a:off x="7472124" y="6565344"/>
            <a:ext cx="3879413" cy="290870"/>
          </a:xfrm>
          <a:prstGeom prst="rect">
            <a:avLst/>
          </a:prstGeom>
          <a:noFill/>
          <a:ln/>
        </p:spPr>
        <p:txBody>
          <a:bodyPr wrap="none" rtlCol="0" anchor="t"/>
          <a:lstStyle/>
          <a:p>
            <a:pPr algn="l" indent="0" marL="0">
              <a:lnSpc>
                <a:spcPts val="2291"/>
              </a:lnSpc>
              <a:buNone/>
            </a:pPr>
            <a:r>
              <a:rPr lang="en-US" sz="1833" dirty="0">
                <a:solidFill>
                  <a:srgbClr val="DAD8E9"/>
                </a:solidFill>
                <a:latin typeface="Prompt" pitchFamily="34" charset="0"/>
                <a:ea typeface="Prompt" pitchFamily="34" charset="-122"/>
                <a:cs typeface="Prompt" pitchFamily="34" charset="-120"/>
              </a:rPr>
              <a:t>Real-time Feedback and Analytics</a:t>
            </a:r>
            <a:endParaRPr lang="en-US" sz="1833" dirty="0"/>
          </a:p>
        </p:txBody>
      </p:sp>
      <p:sp>
        <p:nvSpPr>
          <p:cNvPr id="17" name="Text 10"/>
          <p:cNvSpPr/>
          <p:nvPr/>
        </p:nvSpPr>
        <p:spPr>
          <a:xfrm>
            <a:off x="7472124" y="6981825"/>
            <a:ext cx="4928116" cy="670084"/>
          </a:xfrm>
          <a:prstGeom prst="rect">
            <a:avLst/>
          </a:prstGeom>
          <a:noFill/>
          <a:ln/>
        </p:spPr>
        <p:txBody>
          <a:bodyPr wrap="square" rtlCol="0" anchor="t"/>
          <a:lstStyle/>
          <a:p>
            <a:pPr algn="l" indent="0" marL="0">
              <a:lnSpc>
                <a:spcPts val="2639"/>
              </a:lnSpc>
              <a:buNone/>
            </a:pPr>
            <a:r>
              <a:rPr lang="en-US" sz="1649" dirty="0">
                <a:solidFill>
                  <a:srgbClr val="DAD8E9"/>
                </a:solidFill>
                <a:latin typeface="Mukta" pitchFamily="34" charset="0"/>
                <a:ea typeface="Mukta" pitchFamily="34" charset="-122"/>
                <a:cs typeface="Mukta" pitchFamily="34" charset="-120"/>
              </a:rPr>
              <a:t>Track the performance and effectiveness of the generated comments.</a:t>
            </a:r>
            <a:endParaRPr lang="en-US" sz="1649" dirty="0"/>
          </a:p>
        </p:txBody>
      </p:sp>
      <p:pic>
        <p:nvPicPr>
          <p:cNvPr id="18"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2024-07-24T16:33:13Z</dcterms:created>
  <dcterms:modified xsi:type="dcterms:W3CDTF">2024-07-24T16:33:13Z</dcterms:modified>
</cp:coreProperties>
</file>